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5" r:id="rId3"/>
    <p:sldMasterId id="2147483675" r:id="rId4"/>
    <p:sldMasterId id="2147483681" r:id="rId5"/>
    <p:sldMasterId id="2147483684" r:id="rId6"/>
    <p:sldMasterId id="2147483686" r:id="rId7"/>
  </p:sldMasterIdLst>
  <p:notesMasterIdLst>
    <p:notesMasterId r:id="rId48"/>
  </p:notesMasterIdLst>
  <p:handoutMasterIdLst>
    <p:handoutMasterId r:id="rId49"/>
  </p:handoutMasterIdLst>
  <p:sldIdLst>
    <p:sldId id="603" r:id="rId8"/>
    <p:sldId id="2482" r:id="rId9"/>
    <p:sldId id="2483" r:id="rId10"/>
    <p:sldId id="2484" r:id="rId11"/>
    <p:sldId id="2481" r:id="rId12"/>
    <p:sldId id="2340" r:id="rId13"/>
    <p:sldId id="2412" r:id="rId14"/>
    <p:sldId id="2414" r:id="rId15"/>
    <p:sldId id="2445" r:id="rId16"/>
    <p:sldId id="2485" r:id="rId17"/>
    <p:sldId id="2486" r:id="rId18"/>
    <p:sldId id="2447" r:id="rId19"/>
    <p:sldId id="2451" r:id="rId20"/>
    <p:sldId id="2448" r:id="rId21"/>
    <p:sldId id="2472" r:id="rId22"/>
    <p:sldId id="2487" r:id="rId23"/>
    <p:sldId id="2453" r:id="rId24"/>
    <p:sldId id="2455" r:id="rId25"/>
    <p:sldId id="2456" r:id="rId26"/>
    <p:sldId id="2454" r:id="rId27"/>
    <p:sldId id="2452" r:id="rId28"/>
    <p:sldId id="2457" r:id="rId29"/>
    <p:sldId id="2440" r:id="rId30"/>
    <p:sldId id="2441" r:id="rId31"/>
    <p:sldId id="2458" r:id="rId32"/>
    <p:sldId id="2461" r:id="rId33"/>
    <p:sldId id="2462" r:id="rId34"/>
    <p:sldId id="2463" r:id="rId35"/>
    <p:sldId id="2464" r:id="rId36"/>
    <p:sldId id="2465" r:id="rId37"/>
    <p:sldId id="2466" r:id="rId38"/>
    <p:sldId id="2467" r:id="rId39"/>
    <p:sldId id="2468" r:id="rId40"/>
    <p:sldId id="2469" r:id="rId41"/>
    <p:sldId id="2442" r:id="rId42"/>
    <p:sldId id="2443" r:id="rId43"/>
    <p:sldId id="2473" r:id="rId44"/>
    <p:sldId id="2397" r:id="rId45"/>
    <p:sldId id="2470" r:id="rId46"/>
    <p:sldId id="582" r:id="rId47"/>
  </p:sldIdLst>
  <p:sldSz cx="1219676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CCFF"/>
    <a:srgbClr val="FF9900"/>
    <a:srgbClr val="CBCBCB"/>
    <a:srgbClr val="242424"/>
    <a:srgbClr val="FFFFFF"/>
    <a:srgbClr val="990000"/>
    <a:srgbClr val="1D1D1A"/>
    <a:srgbClr val="221815"/>
    <a:srgbClr val="91A2BF"/>
    <a:srgbClr val="66BA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833802-FEF1-4C79-8D5D-14CF1EAF98D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12" d="100"/>
          <a:sy n="112" d="100"/>
        </p:scale>
        <p:origin x="678"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7/4/2025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p:cNvPicPr>
            <a:picLocks noChangeAspect="1" noChangeArrowheads="1"/>
          </p:cNvPicPr>
          <p:nvPr userDrawn="1"/>
        </p:nvPicPr>
        <p:blipFill>
          <a:blip r:embed="rId2" cstate="screen"/>
          <a:srcRect/>
          <a:stretch>
            <a:fillRect/>
          </a:stretch>
        </p:blipFill>
        <p:spPr bwMode="auto">
          <a:xfrm>
            <a:off x="-9893" y="32809"/>
            <a:ext cx="12196763" cy="6856951"/>
          </a:xfrm>
          <a:prstGeom prst="rect">
            <a:avLst/>
          </a:prstGeom>
          <a:noFill/>
        </p:spPr>
      </p:pic>
      <p:sp>
        <p:nvSpPr>
          <p:cNvPr id="6" name="Text Placeholder 5"/>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5" name="内容占位符 2"/>
          <p:cNvSpPr>
            <a:spLocks noGrp="1"/>
          </p:cNvSpPr>
          <p:nvPr>
            <p:ph sz="half" idx="1" hasCustomPrompt="1"/>
          </p:nvPr>
        </p:nvSpPr>
        <p:spPr>
          <a:xfrm>
            <a:off x="623635" y="1360170"/>
            <a:ext cx="10963473" cy="4994910"/>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71B2FF"/>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395" indent="-239395">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5" name="内容占位符 2"/>
          <p:cNvSpPr>
            <a:spLocks noGrp="1"/>
          </p:cNvSpPr>
          <p:nvPr>
            <p:ph sz="half" idx="1" hasCustomPrompt="1"/>
          </p:nvPr>
        </p:nvSpPr>
        <p:spPr>
          <a:xfrm>
            <a:off x="623635" y="1360170"/>
            <a:ext cx="10963473" cy="4994910"/>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p:cNvSpPr>
            <a:spLocks noGrp="1"/>
          </p:cNvSpPr>
          <p:nvPr>
            <p:ph sz="half" idx="1"/>
          </p:nvPr>
        </p:nvSpPr>
        <p:spPr>
          <a:xfrm>
            <a:off x="481757" y="1295400"/>
            <a:ext cx="11161240" cy="5085928"/>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71B2FF"/>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395" indent="-239395">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395" marR="0" indent="-239395" algn="l" defTabSz="1218565" rtl="0" eaLnBrk="0" fontAlgn="base" latinLnBrk="0" hangingPunct="0">
              <a:lnSpc>
                <a:spcPct val="150000"/>
              </a:lnSpc>
              <a:spcBef>
                <a:spcPts val="0"/>
              </a:spcBef>
              <a:spcAft>
                <a:spcPts val="800"/>
              </a:spcAft>
              <a:buClr>
                <a:srgbClr val="71B2FF"/>
              </a:buClr>
              <a:defRPr kumimoji="0" lang="zh-CN" altLang="en-US" sz="20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ts val="80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ts val="800"/>
              </a:spcAft>
              <a:buClr>
                <a:srgbClr val="71B2FF"/>
              </a:buClr>
              <a:buFontTx/>
              <a:buChar char="-"/>
              <a:defRPr kumimoji="0" lang="zh-CN" altLang="en-US" sz="16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5" name="内容占位符 2"/>
          <p:cNvSpPr>
            <a:spLocks noGrp="1"/>
          </p:cNvSpPr>
          <p:nvPr>
            <p:ph sz="half" idx="1" hasCustomPrompt="1"/>
          </p:nvPr>
        </p:nvSpPr>
        <p:spPr>
          <a:xfrm>
            <a:off x="623635" y="1251857"/>
            <a:ext cx="10963473" cy="5103223"/>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6" name="内容占位符 2"/>
          <p:cNvSpPr>
            <a:spLocks noGrp="1"/>
          </p:cNvSpPr>
          <p:nvPr>
            <p:ph sz="half" idx="1"/>
          </p:nvPr>
        </p:nvSpPr>
        <p:spPr>
          <a:xfrm>
            <a:off x="612745" y="1208314"/>
            <a:ext cx="5290949" cy="5201216"/>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92D050"/>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p:cNvSpPr>
            <a:spLocks noGrp="1"/>
          </p:cNvSpPr>
          <p:nvPr>
            <p:ph sz="half" idx="10"/>
          </p:nvPr>
        </p:nvSpPr>
        <p:spPr>
          <a:xfrm>
            <a:off x="6274388" y="1208314"/>
            <a:ext cx="5290949" cy="5201216"/>
          </a:xfrm>
          <a:prstGeom prst="rect">
            <a:avLst/>
          </a:prstGeom>
          <a:noFill/>
        </p:spPr>
        <p:txBody>
          <a:bodyPr/>
          <a:lstStyle>
            <a:lvl1pPr marL="239395" indent="-239395">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rgbClr val="92D050"/>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rgbClr val="92D050"/>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3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en-US" altLang="zh-CN" dirty="0"/>
              <a:t>1.</a:t>
            </a:r>
            <a:r>
              <a:rPr lang="zh-CN" altLang="en-US" dirty="0"/>
              <a:t> 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思考</a:t>
            </a:r>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200000"/>
              </a:lnSpc>
              <a:spcBef>
                <a:spcPts val="0"/>
              </a:spcBef>
              <a:spcAft>
                <a:spcPct val="0"/>
              </a:spcAft>
              <a:buClr>
                <a:srgbClr val="71B2FF"/>
              </a:buClr>
              <a:buSzPct val="110000"/>
              <a:buFont typeface="+mj-lt"/>
              <a:buAutoNum type="arabicPeriod"/>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pic>
        <p:nvPicPr>
          <p:cNvPr id="4" name="图片 3"/>
          <p:cNvPicPr>
            <a:picLocks noChangeAspect="1"/>
          </p:cNvPicPr>
          <p:nvPr userDrawn="1"/>
        </p:nvPicPr>
        <p:blipFill>
          <a:blip r:embed="rId2" cstate="screen"/>
          <a:stretch>
            <a:fillRect/>
          </a:stretch>
        </p:blipFill>
        <p:spPr>
          <a:xfrm>
            <a:off x="8203900" y="3611316"/>
            <a:ext cx="3439096" cy="27326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5" name="内容占位符 2"/>
          <p:cNvSpPr>
            <a:spLocks noGrp="1"/>
          </p:cNvSpPr>
          <p:nvPr>
            <p:ph sz="half" idx="1" hasCustomPrompt="1"/>
          </p:nvPr>
        </p:nvSpPr>
        <p:spPr>
          <a:xfrm>
            <a:off x="623635" y="1360170"/>
            <a:ext cx="10963473" cy="4994910"/>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6" name="内容占位符 2"/>
          <p:cNvSpPr>
            <a:spLocks noGrp="1"/>
          </p:cNvSpPr>
          <p:nvPr>
            <p:ph sz="half" idx="1"/>
          </p:nvPr>
        </p:nvSpPr>
        <p:spPr>
          <a:xfrm>
            <a:off x="612745" y="1355844"/>
            <a:ext cx="5290949" cy="5053686"/>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92D050"/>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p:cNvSpPr>
            <a:spLocks noGrp="1"/>
          </p:cNvSpPr>
          <p:nvPr>
            <p:ph sz="half" idx="10"/>
          </p:nvPr>
        </p:nvSpPr>
        <p:spPr>
          <a:xfrm>
            <a:off x="6274388" y="1355844"/>
            <a:ext cx="5290949" cy="5053686"/>
          </a:xfrm>
          <a:prstGeom prst="rect">
            <a:avLst/>
          </a:prstGeom>
          <a:noFill/>
        </p:spPr>
        <p:txBody>
          <a:bodyPr/>
          <a:lstStyle>
            <a:lvl1pPr marL="239395" indent="-239395">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rgbClr val="92D050"/>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rgbClr val="92D050"/>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思考</a:t>
            </a:r>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200000"/>
              </a:lnSpc>
              <a:spcBef>
                <a:spcPts val="0"/>
              </a:spcBef>
              <a:spcAft>
                <a:spcPct val="0"/>
              </a:spcAft>
              <a:buClr>
                <a:srgbClr val="71B2FF"/>
              </a:buClr>
              <a:buSzPct val="110000"/>
              <a:buFont typeface="+mj-lt"/>
              <a:buAutoNum type="arabicPeriod"/>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pic>
        <p:nvPicPr>
          <p:cNvPr id="4" name="图片 3"/>
          <p:cNvPicPr>
            <a:picLocks noChangeAspect="1"/>
          </p:cNvPicPr>
          <p:nvPr userDrawn="1"/>
        </p:nvPicPr>
        <p:blipFill>
          <a:blip r:embed="rId2" cstate="screen"/>
          <a:stretch>
            <a:fillRect/>
          </a:stretch>
        </p:blipFill>
        <p:spPr>
          <a:xfrm>
            <a:off x="8203900" y="3611316"/>
            <a:ext cx="3439096" cy="27326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flipH="1">
            <a:off x="0" y="1810"/>
            <a:ext cx="12196763" cy="4792771"/>
          </a:xfrm>
          <a:prstGeom prst="rect">
            <a:avLst/>
          </a:prstGeom>
        </p:spPr>
      </p:pic>
      <p:sp>
        <p:nvSpPr>
          <p:cNvPr id="9" name="Text Placeholder 5"/>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395" indent="-239395">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en-US" altLang="zh-CN" dirty="0"/>
              <a:t>N.</a:t>
            </a:r>
            <a:r>
              <a:rPr lang="zh-CN" altLang="en-US" dirty="0"/>
              <a:t> 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395" indent="-239395">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a:stretch>
            <a:fill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6" name="Text Placeholder 5"/>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0" y="375"/>
            <a:ext cx="12197432" cy="5599236"/>
          </a:xfrm>
          <a:prstGeom prst="rect">
            <a:avLst/>
          </a:prstGeom>
        </p:spPr>
      </p:pic>
      <p:sp>
        <p:nvSpPr>
          <p:cNvPr id="8"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a:stretch>
            <a:fill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395" marR="0" indent="-239395" algn="l" defTabSz="1218565" rtl="0" eaLnBrk="0" fontAlgn="base" latinLnBrk="0" hangingPunct="0">
              <a:lnSpc>
                <a:spcPct val="150000"/>
              </a:lnSpc>
              <a:spcBef>
                <a:spcPts val="0"/>
              </a:spcBef>
              <a:spcAft>
                <a:spcPts val="800"/>
              </a:spcAft>
              <a:buClr>
                <a:srgbClr val="71B2FF"/>
              </a:buClr>
              <a:defRPr kumimoji="0" lang="zh-CN" altLang="en-US" sz="20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ts val="80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ts val="800"/>
              </a:spcAft>
              <a:buClr>
                <a:srgbClr val="71B2FF"/>
              </a:buClr>
              <a:buFontTx/>
              <a:buChar char="-"/>
              <a:defRPr kumimoji="0" lang="zh-CN" altLang="en-US" sz="16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chenzomi12.github.io/"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github.com/chenzomi12/DeepLearningSystem"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hyperlink" Target="https://chenzomi12.github.io/" TargetMode="Externa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8.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image" Target="../media/image10.jpe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4.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2.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3.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p:cNvSpPr txBox="1"/>
          <p:nvPr userDrawn="1"/>
        </p:nvSpPr>
        <p:spPr>
          <a:xfrm>
            <a:off x="1281791" y="6542628"/>
            <a:ext cx="499730" cy="149913"/>
          </a:xfrm>
          <a:prstGeom prst="rect">
            <a:avLst/>
          </a:prstGeom>
          <a:noFill/>
        </p:spPr>
        <p:txBody>
          <a:bodyPr wrap="square" lIns="0" tIns="0" rIns="0" bIns="0" rtlCol="0">
            <a:spAutoFit/>
          </a:bodyPr>
          <a:lstStyle/>
          <a:p>
            <a:pPr defTabSz="890270" fontAlgn="auto">
              <a:spcBef>
                <a:spcPts val="0"/>
              </a:spcBef>
              <a:spcAft>
                <a:spcPts val="0"/>
              </a:spcAft>
              <a:defRPr/>
            </a:pPr>
            <a:fld id="{C3837181-38C6-AD4F-B8BA-B444770388BB}" type="slidenum">
              <a:rPr lang="en-US" sz="975" smtClean="0">
                <a:solidFill>
                  <a:srgbClr val="1D1D1B"/>
                </a:solidFill>
                <a:latin typeface="Arial" panose="020B0604020202020204" pitchFamily="34" charset="0"/>
                <a:ea typeface="华文细黑" panose="02010600040101010101" pitchFamily="2" charset="-122"/>
                <a:cs typeface="Arial" panose="020B0604020202020204" pitchFamily="34" charset="0"/>
              </a:rPr>
              <a:t>‹#›</a:t>
            </a:fld>
            <a:endParaRPr lang="en-US" sz="975" dirty="0">
              <a:solidFill>
                <a:srgbClr val="1D1D1B"/>
              </a:solidFill>
              <a:latin typeface="Arial" panose="020B0604020202020204" pitchFamily="34" charset="0"/>
              <a:ea typeface="华文细黑" panose="02010600040101010101" pitchFamily="2" charset="-122"/>
              <a:cs typeface="Arial" panose="020B0604020202020204" pitchFamily="34" charset="0"/>
            </a:endParaRPr>
          </a:p>
        </p:txBody>
      </p:sp>
      <p:sp>
        <p:nvSpPr>
          <p:cNvPr id="8" name="副标题 2"/>
          <p:cNvSpPr txBox="1"/>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3"/>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p:cNvPicPr>
            <a:picLocks noChangeAspect="1"/>
          </p:cNvPicPr>
          <p:nvPr userDrawn="1"/>
        </p:nvPicPr>
        <p:blipFill>
          <a:blip r:embed="rId14" cstate="print">
            <a:alphaModFix amt="70000"/>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5"/>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5"/>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t>2025/7/4</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prstClr val="white">
                    <a:lumMod val="50000"/>
                  </a:prstClr>
                </a:solidFill>
                <a:ea typeface="MS PGothic" panose="020B0600070205080204" pitchFamily="34" charset="-128"/>
                <a:cs typeface="Arial" panose="020B0604020202020204" pitchFamily="34" charset="0"/>
              </a:rPr>
              <a:t>‹#›</a:t>
            </a:fld>
            <a:endParaRPr lang="en-GB" sz="900" dirty="0">
              <a:solidFill>
                <a:prstClr val="white">
                  <a:lumMod val="50000"/>
                </a:prstClr>
              </a:solidFill>
              <a:ea typeface="MS PGothic" panose="020B0600070205080204" pitchFamily="34" charset="-128"/>
              <a:cs typeface="Arial" panose="020B0604020202020204" pitchFamily="34" charset="0"/>
            </a:endParaRPr>
          </a:p>
        </p:txBody>
      </p:sp>
      <p:sp>
        <p:nvSpPr>
          <p:cNvPr id="7"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p:cNvPicPr>
            <a:picLocks noChangeAspect="1"/>
          </p:cNvPicPr>
          <p:nvPr userDrawn="1"/>
        </p:nvPicPr>
        <p:blipFill>
          <a:blip r:embed="rId6"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p:cNvSpPr txBox="1"/>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lstStyle/>
          <a:p>
            <a:pPr>
              <a:buClr>
                <a:srgbClr val="CC9900"/>
              </a:buClr>
              <a:buFont typeface="Wingdings" panose="05000000000000000000" pitchFamily="2" charset="2"/>
              <a:buChar char="n"/>
            </a:pPr>
            <a:endParaRPr lang="zh-CN" altLang="en-US">
              <a:solidFill>
                <a:srgbClr val="000000"/>
              </a:solidFill>
              <a:latin typeface="Arial" panose="020B0604020202020204" pitchFamily="34" charset="0"/>
              <a:ea typeface="宋体" panose="02010600030101010101" pitchFamily="2" charset="-122"/>
            </a:endParaRPr>
          </a:p>
        </p:txBody>
      </p:sp>
      <p:sp>
        <p:nvSpPr>
          <p:cNvPr id="8" name="Rectangle 86"/>
          <p:cNvSpPr>
            <a:spLocks noChangeArrowheads="1"/>
          </p:cNvSpPr>
          <p:nvPr userDrawn="1"/>
        </p:nvSpPr>
        <p:spPr bwMode="auto">
          <a:xfrm>
            <a:off x="9960570"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prstClr val="white">
                    <a:lumMod val="50000"/>
                  </a:prstClr>
                </a:solidFill>
                <a:ea typeface="MS PGothic" panose="020B0600070205080204" pitchFamily="34" charset="-128"/>
                <a:cs typeface="Arial" panose="020B0604020202020204" pitchFamily="34" charset="0"/>
              </a:rPr>
              <a:t>‹#›</a:t>
            </a:fld>
            <a:endParaRPr lang="en-GB" sz="900" dirty="0">
              <a:solidFill>
                <a:prstClr val="white">
                  <a:lumMod val="50000"/>
                </a:prstClr>
              </a:solidFill>
              <a:ea typeface="MS PGothic" panose="020B0600070205080204" pitchFamily="34" charset="-128"/>
              <a:cs typeface="Arial" panose="020B0604020202020204" pitchFamily="34" charset="0"/>
            </a:endParaRPr>
          </a:p>
        </p:txBody>
      </p:sp>
      <p:sp>
        <p:nvSpPr>
          <p:cNvPr id="12"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p:cNvPicPr>
            <a:picLocks noChangeAspect="1"/>
          </p:cNvPicPr>
          <p:nvPr userDrawn="1"/>
        </p:nvPicPr>
        <p:blipFill>
          <a:blip r:embed="rId12"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p:cNvSpPr txBox="1"/>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0" name="组合 9"/>
          <p:cNvGrpSpPr/>
          <p:nvPr userDrawn="1"/>
        </p:nvGrpSpPr>
        <p:grpSpPr>
          <a:xfrm>
            <a:off x="12590924" y="3356218"/>
            <a:ext cx="1214711" cy="3499198"/>
            <a:chOff x="12438524" y="3358802"/>
            <a:chExt cx="1214711" cy="3499198"/>
          </a:xfrm>
        </p:grpSpPr>
        <p:sp>
          <p:nvSpPr>
            <p:cNvPr id="11" name="矩形 10"/>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3" name="Group 18"/>
            <p:cNvGrpSpPr/>
            <p:nvPr/>
          </p:nvGrpSpPr>
          <p:grpSpPr bwMode="auto">
            <a:xfrm>
              <a:off x="12552504" y="3727418"/>
              <a:ext cx="986752" cy="182532"/>
              <a:chOff x="5893" y="2387"/>
              <a:chExt cx="466" cy="115"/>
            </a:xfrm>
          </p:grpSpPr>
          <p:sp>
            <p:nvSpPr>
              <p:cNvPr id="76"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3"/>
            <p:cNvGrpSpPr/>
            <p:nvPr/>
          </p:nvGrpSpPr>
          <p:grpSpPr bwMode="auto">
            <a:xfrm>
              <a:off x="12552504" y="3943282"/>
              <a:ext cx="986752" cy="182532"/>
              <a:chOff x="5893" y="2523"/>
              <a:chExt cx="466" cy="115"/>
            </a:xfrm>
          </p:grpSpPr>
          <p:sp>
            <p:nvSpPr>
              <p:cNvPr id="72"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28"/>
            <p:cNvGrpSpPr/>
            <p:nvPr/>
          </p:nvGrpSpPr>
          <p:grpSpPr bwMode="auto">
            <a:xfrm>
              <a:off x="12552504" y="4159146"/>
              <a:ext cx="986752" cy="182532"/>
              <a:chOff x="5893" y="2659"/>
              <a:chExt cx="466" cy="115"/>
            </a:xfrm>
          </p:grpSpPr>
          <p:sp>
            <p:nvSpPr>
              <p:cNvPr id="68"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3"/>
            <p:cNvGrpSpPr/>
            <p:nvPr/>
          </p:nvGrpSpPr>
          <p:grpSpPr bwMode="auto">
            <a:xfrm>
              <a:off x="12552504" y="3511551"/>
              <a:ext cx="986752" cy="188882"/>
              <a:chOff x="5893" y="2251"/>
              <a:chExt cx="466" cy="119"/>
            </a:xfrm>
          </p:grpSpPr>
          <p:sp>
            <p:nvSpPr>
              <p:cNvPr id="64"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38"/>
            <p:cNvGrpSpPr/>
            <p:nvPr/>
          </p:nvGrpSpPr>
          <p:grpSpPr bwMode="auto">
            <a:xfrm>
              <a:off x="12552504" y="4519449"/>
              <a:ext cx="986752" cy="182532"/>
              <a:chOff x="5893" y="2886"/>
              <a:chExt cx="466" cy="115"/>
            </a:xfrm>
          </p:grpSpPr>
          <p:sp>
            <p:nvSpPr>
              <p:cNvPr id="60"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3"/>
            <p:cNvGrpSpPr/>
            <p:nvPr/>
          </p:nvGrpSpPr>
          <p:grpSpPr bwMode="auto">
            <a:xfrm>
              <a:off x="12552504" y="4735313"/>
              <a:ext cx="986752" cy="182532"/>
              <a:chOff x="5893" y="3022"/>
              <a:chExt cx="466" cy="115"/>
            </a:xfrm>
          </p:grpSpPr>
          <p:sp>
            <p:nvSpPr>
              <p:cNvPr id="56"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48"/>
            <p:cNvGrpSpPr/>
            <p:nvPr/>
          </p:nvGrpSpPr>
          <p:grpSpPr bwMode="auto">
            <a:xfrm>
              <a:off x="12552504" y="4951179"/>
              <a:ext cx="986752" cy="182532"/>
              <a:chOff x="5893" y="3158"/>
              <a:chExt cx="466" cy="115"/>
            </a:xfrm>
          </p:grpSpPr>
          <p:sp>
            <p:nvSpPr>
              <p:cNvPr id="52"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3"/>
            <p:cNvGrpSpPr/>
            <p:nvPr/>
          </p:nvGrpSpPr>
          <p:grpSpPr bwMode="auto">
            <a:xfrm>
              <a:off x="12552504" y="5311482"/>
              <a:ext cx="986752" cy="182532"/>
              <a:chOff x="5893" y="3385"/>
              <a:chExt cx="466" cy="115"/>
            </a:xfrm>
          </p:grpSpPr>
          <p:sp>
            <p:nvSpPr>
              <p:cNvPr id="48"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58"/>
            <p:cNvGrpSpPr/>
            <p:nvPr/>
          </p:nvGrpSpPr>
          <p:grpSpPr bwMode="auto">
            <a:xfrm>
              <a:off x="12552504" y="5527346"/>
              <a:ext cx="986752" cy="182532"/>
              <a:chOff x="5893" y="3521"/>
              <a:chExt cx="466" cy="115"/>
            </a:xfrm>
          </p:grpSpPr>
          <p:sp>
            <p:nvSpPr>
              <p:cNvPr id="44"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3"/>
            <p:cNvGrpSpPr/>
            <p:nvPr/>
          </p:nvGrpSpPr>
          <p:grpSpPr bwMode="auto">
            <a:xfrm>
              <a:off x="12552504" y="5743210"/>
              <a:ext cx="986752" cy="182532"/>
              <a:chOff x="5893" y="3657"/>
              <a:chExt cx="466" cy="115"/>
            </a:xfrm>
          </p:grpSpPr>
          <p:sp>
            <p:nvSpPr>
              <p:cNvPr id="40"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68"/>
            <p:cNvGrpSpPr/>
            <p:nvPr/>
          </p:nvGrpSpPr>
          <p:grpSpPr bwMode="auto">
            <a:xfrm>
              <a:off x="12552504" y="6103513"/>
              <a:ext cx="986752" cy="182532"/>
              <a:chOff x="5893" y="3884"/>
              <a:chExt cx="466" cy="115"/>
            </a:xfrm>
          </p:grpSpPr>
          <p:sp>
            <p:nvSpPr>
              <p:cNvPr id="36"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3"/>
            <p:cNvGrpSpPr/>
            <p:nvPr/>
          </p:nvGrpSpPr>
          <p:grpSpPr bwMode="auto">
            <a:xfrm>
              <a:off x="12552504" y="6328901"/>
              <a:ext cx="986752" cy="182532"/>
              <a:chOff x="5893" y="4026"/>
              <a:chExt cx="466" cy="115"/>
            </a:xfrm>
          </p:grpSpPr>
          <p:sp>
            <p:nvSpPr>
              <p:cNvPr id="32"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78"/>
            <p:cNvGrpSpPr/>
            <p:nvPr/>
          </p:nvGrpSpPr>
          <p:grpSpPr bwMode="auto">
            <a:xfrm>
              <a:off x="12552504" y="6552703"/>
              <a:ext cx="986752" cy="182532"/>
              <a:chOff x="5893" y="4167"/>
              <a:chExt cx="466" cy="115"/>
            </a:xfrm>
          </p:grpSpPr>
          <p:sp>
            <p:nvSpPr>
              <p:cNvPr id="28"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0"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81"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565"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95" kern="1200">
          <a:solidFill>
            <a:schemeClr val="tx1"/>
          </a:solidFill>
          <a:latin typeface="+mn-lt"/>
          <a:ea typeface="+mn-ea"/>
          <a:cs typeface="+mn-cs"/>
        </a:defRPr>
      </a:lvl1pPr>
      <a:lvl2pPr marL="989965"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19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15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0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96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130" algn="l" defTabSz="1218565" rtl="0" eaLnBrk="1" latinLnBrk="0" hangingPunct="1">
        <a:defRPr sz="2400" kern="1200">
          <a:solidFill>
            <a:schemeClr val="tx1"/>
          </a:solidFill>
          <a:latin typeface="+mn-lt"/>
          <a:ea typeface="+mn-ea"/>
          <a:cs typeface="+mn-cs"/>
        </a:defRPr>
      </a:lvl5pPr>
      <a:lvl6pPr marL="3046730"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stretch>
            <a:fillRect/>
          </a:stretch>
        </p:blipFill>
        <p:spPr>
          <a:xfrm>
            <a:off x="0" y="1588"/>
            <a:ext cx="12193588" cy="6856412"/>
          </a:xfrm>
          <a:prstGeom prst="rect">
            <a:avLst/>
          </a:prstGeom>
        </p:spPr>
      </p:pic>
      <p:sp>
        <p:nvSpPr>
          <p:cNvPr id="12" name="TextBox 2"/>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p:cNvPicPr>
            <a:picLocks noChangeAspect="1"/>
          </p:cNvPicPr>
          <p:nvPr userDrawn="1"/>
        </p:nvPicPr>
        <p:blipFill>
          <a:blip r:embed="rId8" cstate="print">
            <a:alphaModFix amt="70000"/>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p:cNvSpPr txBox="1"/>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p:cNvSpPr>
            <a:spLocks noChangeArrowheads="1"/>
          </p:cNvSpPr>
          <p:nvPr userDrawn="1"/>
        </p:nvSpPr>
        <p:spPr bwMode="auto">
          <a:xfrm>
            <a:off x="9906141" y="640480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prstClr val="white">
                    <a:lumMod val="50000"/>
                  </a:prstClr>
                </a:solidFill>
                <a:ea typeface="MS PGothic" panose="020B0600070205080204" pitchFamily="34" charset="-128"/>
                <a:cs typeface="Arial" panose="020B0604020202020204" pitchFamily="34" charset="0"/>
              </a:rPr>
              <a:t>‹#›</a:t>
            </a:fld>
            <a:endParaRPr lang="en-GB" sz="900" dirty="0">
              <a:solidFill>
                <a:prstClr val="white">
                  <a:lumMod val="50000"/>
                </a:prstClr>
              </a:solidFill>
              <a:ea typeface="MS PGothic" panose="020B0600070205080204" pitchFamily="34" charset="-128"/>
              <a:cs typeface="Arial" panose="020B0604020202020204" pitchFamily="34" charset="0"/>
            </a:endParaRPr>
          </a:p>
        </p:txBody>
      </p:sp>
      <p:sp>
        <p:nvSpPr>
          <p:cNvPr id="9"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0" name="组合 9"/>
          <p:cNvGrpSpPr/>
          <p:nvPr userDrawn="1"/>
        </p:nvGrpSpPr>
        <p:grpSpPr>
          <a:xfrm>
            <a:off x="12590924" y="3356218"/>
            <a:ext cx="1214711" cy="3499198"/>
            <a:chOff x="12438524" y="3358802"/>
            <a:chExt cx="1214711" cy="3499198"/>
          </a:xfrm>
        </p:grpSpPr>
        <p:sp>
          <p:nvSpPr>
            <p:cNvPr id="11" name="矩形 10"/>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3" name="Group 18"/>
            <p:cNvGrpSpPr/>
            <p:nvPr/>
          </p:nvGrpSpPr>
          <p:grpSpPr bwMode="auto">
            <a:xfrm>
              <a:off x="12552504" y="3727418"/>
              <a:ext cx="986752" cy="182532"/>
              <a:chOff x="5893" y="2387"/>
              <a:chExt cx="466" cy="115"/>
            </a:xfrm>
          </p:grpSpPr>
          <p:sp>
            <p:nvSpPr>
              <p:cNvPr id="76"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3"/>
            <p:cNvGrpSpPr/>
            <p:nvPr/>
          </p:nvGrpSpPr>
          <p:grpSpPr bwMode="auto">
            <a:xfrm>
              <a:off x="12552504" y="3943282"/>
              <a:ext cx="986752" cy="182532"/>
              <a:chOff x="5893" y="2523"/>
              <a:chExt cx="466" cy="115"/>
            </a:xfrm>
          </p:grpSpPr>
          <p:sp>
            <p:nvSpPr>
              <p:cNvPr id="72"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28"/>
            <p:cNvGrpSpPr/>
            <p:nvPr/>
          </p:nvGrpSpPr>
          <p:grpSpPr bwMode="auto">
            <a:xfrm>
              <a:off x="12552504" y="4159146"/>
              <a:ext cx="986752" cy="182532"/>
              <a:chOff x="5893" y="2659"/>
              <a:chExt cx="466" cy="115"/>
            </a:xfrm>
          </p:grpSpPr>
          <p:sp>
            <p:nvSpPr>
              <p:cNvPr id="68"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3"/>
            <p:cNvGrpSpPr/>
            <p:nvPr/>
          </p:nvGrpSpPr>
          <p:grpSpPr bwMode="auto">
            <a:xfrm>
              <a:off x="12552504" y="3511551"/>
              <a:ext cx="986752" cy="188882"/>
              <a:chOff x="5893" y="2251"/>
              <a:chExt cx="466" cy="119"/>
            </a:xfrm>
          </p:grpSpPr>
          <p:sp>
            <p:nvSpPr>
              <p:cNvPr id="64"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38"/>
            <p:cNvGrpSpPr/>
            <p:nvPr/>
          </p:nvGrpSpPr>
          <p:grpSpPr bwMode="auto">
            <a:xfrm>
              <a:off x="12552504" y="4519449"/>
              <a:ext cx="986752" cy="182532"/>
              <a:chOff x="5893" y="2886"/>
              <a:chExt cx="466" cy="115"/>
            </a:xfrm>
          </p:grpSpPr>
          <p:sp>
            <p:nvSpPr>
              <p:cNvPr id="60"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3"/>
            <p:cNvGrpSpPr/>
            <p:nvPr/>
          </p:nvGrpSpPr>
          <p:grpSpPr bwMode="auto">
            <a:xfrm>
              <a:off x="12552504" y="4735313"/>
              <a:ext cx="986752" cy="182532"/>
              <a:chOff x="5893" y="3022"/>
              <a:chExt cx="466" cy="115"/>
            </a:xfrm>
          </p:grpSpPr>
          <p:sp>
            <p:nvSpPr>
              <p:cNvPr id="56"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48"/>
            <p:cNvGrpSpPr/>
            <p:nvPr/>
          </p:nvGrpSpPr>
          <p:grpSpPr bwMode="auto">
            <a:xfrm>
              <a:off x="12552504" y="4951179"/>
              <a:ext cx="986752" cy="182532"/>
              <a:chOff x="5893" y="3158"/>
              <a:chExt cx="466" cy="115"/>
            </a:xfrm>
          </p:grpSpPr>
          <p:sp>
            <p:nvSpPr>
              <p:cNvPr id="52"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3"/>
            <p:cNvGrpSpPr/>
            <p:nvPr/>
          </p:nvGrpSpPr>
          <p:grpSpPr bwMode="auto">
            <a:xfrm>
              <a:off x="12552504" y="5311482"/>
              <a:ext cx="986752" cy="182532"/>
              <a:chOff x="5893" y="3385"/>
              <a:chExt cx="466" cy="115"/>
            </a:xfrm>
          </p:grpSpPr>
          <p:sp>
            <p:nvSpPr>
              <p:cNvPr id="48"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58"/>
            <p:cNvGrpSpPr/>
            <p:nvPr/>
          </p:nvGrpSpPr>
          <p:grpSpPr bwMode="auto">
            <a:xfrm>
              <a:off x="12552504" y="5527346"/>
              <a:ext cx="986752" cy="182532"/>
              <a:chOff x="5893" y="3521"/>
              <a:chExt cx="466" cy="115"/>
            </a:xfrm>
          </p:grpSpPr>
          <p:sp>
            <p:nvSpPr>
              <p:cNvPr id="44"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3"/>
            <p:cNvGrpSpPr/>
            <p:nvPr/>
          </p:nvGrpSpPr>
          <p:grpSpPr bwMode="auto">
            <a:xfrm>
              <a:off x="12552504" y="5743210"/>
              <a:ext cx="986752" cy="182532"/>
              <a:chOff x="5893" y="3657"/>
              <a:chExt cx="466" cy="115"/>
            </a:xfrm>
          </p:grpSpPr>
          <p:sp>
            <p:nvSpPr>
              <p:cNvPr id="40"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68"/>
            <p:cNvGrpSpPr/>
            <p:nvPr/>
          </p:nvGrpSpPr>
          <p:grpSpPr bwMode="auto">
            <a:xfrm>
              <a:off x="12552504" y="6103513"/>
              <a:ext cx="986752" cy="182532"/>
              <a:chOff x="5893" y="3884"/>
              <a:chExt cx="466" cy="115"/>
            </a:xfrm>
          </p:grpSpPr>
          <p:sp>
            <p:nvSpPr>
              <p:cNvPr id="36"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3"/>
            <p:cNvGrpSpPr/>
            <p:nvPr/>
          </p:nvGrpSpPr>
          <p:grpSpPr bwMode="auto">
            <a:xfrm>
              <a:off x="12552504" y="6328901"/>
              <a:ext cx="986752" cy="182532"/>
              <a:chOff x="5893" y="4026"/>
              <a:chExt cx="466" cy="115"/>
            </a:xfrm>
          </p:grpSpPr>
          <p:sp>
            <p:nvSpPr>
              <p:cNvPr id="32"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78"/>
            <p:cNvGrpSpPr/>
            <p:nvPr/>
          </p:nvGrpSpPr>
          <p:grpSpPr bwMode="auto">
            <a:xfrm>
              <a:off x="12552504" y="6552703"/>
              <a:ext cx="986752" cy="182532"/>
              <a:chOff x="5893" y="4167"/>
              <a:chExt cx="466" cy="115"/>
            </a:xfrm>
          </p:grpSpPr>
          <p:sp>
            <p:nvSpPr>
              <p:cNvPr id="28"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0"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81"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565"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95" kern="1200">
          <a:solidFill>
            <a:schemeClr val="tx1"/>
          </a:solidFill>
          <a:latin typeface="+mn-lt"/>
          <a:ea typeface="+mn-ea"/>
          <a:cs typeface="+mn-cs"/>
        </a:defRPr>
      </a:lvl1pPr>
      <a:lvl2pPr marL="989965"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19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15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0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96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130" algn="l" defTabSz="1218565" rtl="0" eaLnBrk="1" latinLnBrk="0" hangingPunct="1">
        <a:defRPr sz="2400" kern="1200">
          <a:solidFill>
            <a:schemeClr val="tx1"/>
          </a:solidFill>
          <a:latin typeface="+mn-lt"/>
          <a:ea typeface="+mn-ea"/>
          <a:cs typeface="+mn-cs"/>
        </a:defRPr>
      </a:lvl5pPr>
      <a:lvl6pPr marL="3046730"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6" name="组合 5"/>
          <p:cNvGrpSpPr/>
          <p:nvPr userDrawn="1"/>
        </p:nvGrpSpPr>
        <p:grpSpPr>
          <a:xfrm>
            <a:off x="12438524" y="3358802"/>
            <a:ext cx="1214711" cy="3499198"/>
            <a:chOff x="12438524" y="3358802"/>
            <a:chExt cx="1214711" cy="3499198"/>
          </a:xfrm>
        </p:grpSpPr>
        <p:sp>
          <p:nvSpPr>
            <p:cNvPr id="7" name="矩形 6"/>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1" name="Group 18"/>
            <p:cNvGrpSpPr/>
            <p:nvPr/>
          </p:nvGrpSpPr>
          <p:grpSpPr bwMode="auto">
            <a:xfrm>
              <a:off x="12552504" y="3727418"/>
              <a:ext cx="986752" cy="182532"/>
              <a:chOff x="5893" y="2387"/>
              <a:chExt cx="466" cy="115"/>
            </a:xfrm>
          </p:grpSpPr>
          <p:sp>
            <p:nvSpPr>
              <p:cNvPr id="72"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2" name="Group 23"/>
            <p:cNvGrpSpPr/>
            <p:nvPr/>
          </p:nvGrpSpPr>
          <p:grpSpPr bwMode="auto">
            <a:xfrm>
              <a:off x="12552504" y="3943282"/>
              <a:ext cx="986752" cy="182532"/>
              <a:chOff x="5893" y="2523"/>
              <a:chExt cx="466" cy="115"/>
            </a:xfrm>
          </p:grpSpPr>
          <p:sp>
            <p:nvSpPr>
              <p:cNvPr id="68"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3" name="Group 28"/>
            <p:cNvGrpSpPr/>
            <p:nvPr/>
          </p:nvGrpSpPr>
          <p:grpSpPr bwMode="auto">
            <a:xfrm>
              <a:off x="12552504" y="4159146"/>
              <a:ext cx="986752" cy="182532"/>
              <a:chOff x="5893" y="2659"/>
              <a:chExt cx="466" cy="115"/>
            </a:xfrm>
          </p:grpSpPr>
          <p:sp>
            <p:nvSpPr>
              <p:cNvPr id="64"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4" name="Group 33"/>
            <p:cNvGrpSpPr/>
            <p:nvPr/>
          </p:nvGrpSpPr>
          <p:grpSpPr bwMode="auto">
            <a:xfrm>
              <a:off x="12552504" y="3511551"/>
              <a:ext cx="986752" cy="188882"/>
              <a:chOff x="5893" y="2251"/>
              <a:chExt cx="466" cy="119"/>
            </a:xfrm>
          </p:grpSpPr>
          <p:sp>
            <p:nvSpPr>
              <p:cNvPr id="60"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38"/>
            <p:cNvGrpSpPr/>
            <p:nvPr/>
          </p:nvGrpSpPr>
          <p:grpSpPr bwMode="auto">
            <a:xfrm>
              <a:off x="12552504" y="4519449"/>
              <a:ext cx="986752" cy="182532"/>
              <a:chOff x="5893" y="2886"/>
              <a:chExt cx="466" cy="115"/>
            </a:xfrm>
          </p:grpSpPr>
          <p:sp>
            <p:nvSpPr>
              <p:cNvPr id="56"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43"/>
            <p:cNvGrpSpPr/>
            <p:nvPr/>
          </p:nvGrpSpPr>
          <p:grpSpPr bwMode="auto">
            <a:xfrm>
              <a:off x="12552504" y="4735313"/>
              <a:ext cx="986752" cy="182532"/>
              <a:chOff x="5893" y="3022"/>
              <a:chExt cx="466" cy="115"/>
            </a:xfrm>
          </p:grpSpPr>
          <p:sp>
            <p:nvSpPr>
              <p:cNvPr id="52"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48"/>
            <p:cNvGrpSpPr/>
            <p:nvPr/>
          </p:nvGrpSpPr>
          <p:grpSpPr bwMode="auto">
            <a:xfrm>
              <a:off x="12552504" y="4951179"/>
              <a:ext cx="986752" cy="182532"/>
              <a:chOff x="5893" y="3158"/>
              <a:chExt cx="466" cy="115"/>
            </a:xfrm>
          </p:grpSpPr>
          <p:sp>
            <p:nvSpPr>
              <p:cNvPr id="48"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53"/>
            <p:cNvGrpSpPr/>
            <p:nvPr/>
          </p:nvGrpSpPr>
          <p:grpSpPr bwMode="auto">
            <a:xfrm>
              <a:off x="12552504" y="5311482"/>
              <a:ext cx="986752" cy="182532"/>
              <a:chOff x="5893" y="3385"/>
              <a:chExt cx="466" cy="115"/>
            </a:xfrm>
          </p:grpSpPr>
          <p:sp>
            <p:nvSpPr>
              <p:cNvPr id="44"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58"/>
            <p:cNvGrpSpPr/>
            <p:nvPr/>
          </p:nvGrpSpPr>
          <p:grpSpPr bwMode="auto">
            <a:xfrm>
              <a:off x="12552504" y="5527346"/>
              <a:ext cx="986752" cy="182532"/>
              <a:chOff x="5893" y="3521"/>
              <a:chExt cx="466" cy="115"/>
            </a:xfrm>
          </p:grpSpPr>
          <p:sp>
            <p:nvSpPr>
              <p:cNvPr id="40"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63"/>
            <p:cNvGrpSpPr/>
            <p:nvPr/>
          </p:nvGrpSpPr>
          <p:grpSpPr bwMode="auto">
            <a:xfrm>
              <a:off x="12552504" y="5743210"/>
              <a:ext cx="986752" cy="182532"/>
              <a:chOff x="5893" y="3657"/>
              <a:chExt cx="466" cy="115"/>
            </a:xfrm>
          </p:grpSpPr>
          <p:sp>
            <p:nvSpPr>
              <p:cNvPr id="36"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68"/>
            <p:cNvGrpSpPr/>
            <p:nvPr/>
          </p:nvGrpSpPr>
          <p:grpSpPr bwMode="auto">
            <a:xfrm>
              <a:off x="12552504" y="6103513"/>
              <a:ext cx="986752" cy="182532"/>
              <a:chOff x="5893" y="3884"/>
              <a:chExt cx="466" cy="115"/>
            </a:xfrm>
          </p:grpSpPr>
          <p:sp>
            <p:nvSpPr>
              <p:cNvPr id="32"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73"/>
            <p:cNvGrpSpPr/>
            <p:nvPr/>
          </p:nvGrpSpPr>
          <p:grpSpPr bwMode="auto">
            <a:xfrm>
              <a:off x="12552504" y="6328901"/>
              <a:ext cx="986752" cy="182532"/>
              <a:chOff x="5893" y="4026"/>
              <a:chExt cx="466" cy="115"/>
            </a:xfrm>
          </p:grpSpPr>
          <p:sp>
            <p:nvSpPr>
              <p:cNvPr id="28"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78"/>
            <p:cNvGrpSpPr/>
            <p:nvPr/>
          </p:nvGrpSpPr>
          <p:grpSpPr bwMode="auto">
            <a:xfrm>
              <a:off x="12552504" y="6552703"/>
              <a:ext cx="986752" cy="182532"/>
              <a:chOff x="5893" y="4167"/>
              <a:chExt cx="466" cy="115"/>
            </a:xfrm>
          </p:grpSpPr>
          <p:sp>
            <p:nvSpPr>
              <p:cNvPr id="24"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5"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6"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7"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6"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77"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2" name="Rectangle 86"/>
          <p:cNvSpPr>
            <a:spLocks noChangeArrowheads="1"/>
          </p:cNvSpPr>
          <p:nvPr userDrawn="1"/>
        </p:nvSpPr>
        <p:spPr bwMode="auto">
          <a:xfrm>
            <a:off x="9862598"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schemeClr val="tx1"/>
                </a:solidFill>
                <a:ea typeface="MS PGothic" panose="020B0600070205080204" pitchFamily="34" charset="-128"/>
                <a:cs typeface="Arial" panose="020B0604020202020204" pitchFamily="34" charset="0"/>
              </a:rPr>
              <a:t>‹#›</a:t>
            </a:fld>
            <a:endParaRPr lang="en-GB" sz="900" dirty="0">
              <a:solidFill>
                <a:schemeClr val="tx1"/>
              </a:solidFill>
              <a:ea typeface="MS PGothic" panose="020B0600070205080204" pitchFamily="34" charset="-128"/>
              <a:cs typeface="Arial" panose="020B0604020202020204" pitchFamily="34" charset="0"/>
            </a:endParaRPr>
          </a:p>
        </p:txBody>
      </p:sp>
      <p:sp>
        <p:nvSpPr>
          <p:cNvPr id="83"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p:cNvPicPr>
            <a:picLocks noChangeAspect="1"/>
          </p:cNvPicPr>
          <p:nvPr userDrawn="1"/>
        </p:nvPicPr>
        <p:blipFill>
          <a:blip r:embed="rId4" cstate="print">
            <a:alphaModFix amt="70000"/>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p:cNvSpPr txBox="1"/>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cSld>
  <p:clrMap bg1="dk1" tx1="lt1" bg2="dk2" tx2="lt2" accent1="accent1" accent2="accent2" accent3="accent3" accent4="accent4" accent5="accent5" accent6="accent6" hlink="hlink" folHlink="folHlink"/>
  <p:sldLayoutIdLst>
    <p:sldLayoutId id="2147483682" r:id="rId1"/>
    <p:sldLayoutId id="2147483683"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p:cNvSpPr>
            <a:spLocks noChangeArrowheads="1"/>
          </p:cNvSpPr>
          <p:nvPr userDrawn="1"/>
        </p:nvSpPr>
        <p:spPr bwMode="auto">
          <a:xfrm>
            <a:off x="9949686"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schemeClr val="bg1"/>
                </a:solidFill>
                <a:ea typeface="MS PGothic" panose="020B0600070205080204" pitchFamily="34" charset="-128"/>
                <a:cs typeface="Arial" panose="020B0604020202020204" pitchFamily="34" charset="0"/>
              </a:rPr>
              <a:t>‹#›</a:t>
            </a:fld>
            <a:endParaRPr lang="en-GB" sz="900" dirty="0">
              <a:solidFill>
                <a:schemeClr val="bg1"/>
              </a:solidFill>
              <a:ea typeface="MS PGothic" panose="020B0600070205080204" pitchFamily="34" charset="-128"/>
              <a:cs typeface="Arial" panose="020B0604020202020204" pitchFamily="34" charset="0"/>
            </a:endParaRPr>
          </a:p>
        </p:txBody>
      </p:sp>
      <p:sp>
        <p:nvSpPr>
          <p:cNvPr id="79"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p:cNvPicPr>
            <a:picLocks noChangeAspect="1"/>
          </p:cNvPicPr>
          <p:nvPr userDrawn="1"/>
        </p:nvPicPr>
        <p:blipFill>
          <a:blip r:embed="rId3"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p:cNvSpPr txBox="1"/>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55" name="组合 154"/>
          <p:cNvGrpSpPr/>
          <p:nvPr userDrawn="1"/>
        </p:nvGrpSpPr>
        <p:grpSpPr>
          <a:xfrm>
            <a:off x="12590924" y="3356218"/>
            <a:ext cx="1214711" cy="3499198"/>
            <a:chOff x="12438524" y="3358802"/>
            <a:chExt cx="1214711" cy="3499198"/>
          </a:xfrm>
        </p:grpSpPr>
        <p:sp>
          <p:nvSpPr>
            <p:cNvPr id="156" name="矩形 15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57" name="Group 18"/>
            <p:cNvGrpSpPr/>
            <p:nvPr/>
          </p:nvGrpSpPr>
          <p:grpSpPr bwMode="auto">
            <a:xfrm>
              <a:off x="12552504" y="3727418"/>
              <a:ext cx="986752" cy="182532"/>
              <a:chOff x="5893" y="2387"/>
              <a:chExt cx="466" cy="115"/>
            </a:xfrm>
          </p:grpSpPr>
          <p:sp>
            <p:nvSpPr>
              <p:cNvPr id="21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8" name="Group 23"/>
            <p:cNvGrpSpPr/>
            <p:nvPr/>
          </p:nvGrpSpPr>
          <p:grpSpPr bwMode="auto">
            <a:xfrm>
              <a:off x="12552504" y="3943282"/>
              <a:ext cx="986752" cy="182532"/>
              <a:chOff x="5893" y="2523"/>
              <a:chExt cx="466" cy="115"/>
            </a:xfrm>
          </p:grpSpPr>
          <p:sp>
            <p:nvSpPr>
              <p:cNvPr id="21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9" name="Group 28"/>
            <p:cNvGrpSpPr/>
            <p:nvPr/>
          </p:nvGrpSpPr>
          <p:grpSpPr bwMode="auto">
            <a:xfrm>
              <a:off x="12552504" y="4159146"/>
              <a:ext cx="986752" cy="182532"/>
              <a:chOff x="5893" y="2659"/>
              <a:chExt cx="466" cy="115"/>
            </a:xfrm>
          </p:grpSpPr>
          <p:sp>
            <p:nvSpPr>
              <p:cNvPr id="21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0" name="Group 33"/>
            <p:cNvGrpSpPr/>
            <p:nvPr/>
          </p:nvGrpSpPr>
          <p:grpSpPr bwMode="auto">
            <a:xfrm>
              <a:off x="12552504" y="3511551"/>
              <a:ext cx="986752" cy="188882"/>
              <a:chOff x="5893" y="2251"/>
              <a:chExt cx="466" cy="119"/>
            </a:xfrm>
          </p:grpSpPr>
          <p:sp>
            <p:nvSpPr>
              <p:cNvPr id="20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1" name="Group 38"/>
            <p:cNvGrpSpPr/>
            <p:nvPr/>
          </p:nvGrpSpPr>
          <p:grpSpPr bwMode="auto">
            <a:xfrm>
              <a:off x="12552504" y="4519449"/>
              <a:ext cx="986752" cy="182532"/>
              <a:chOff x="5893" y="2886"/>
              <a:chExt cx="466" cy="115"/>
            </a:xfrm>
          </p:grpSpPr>
          <p:sp>
            <p:nvSpPr>
              <p:cNvPr id="20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2" name="Group 43"/>
            <p:cNvGrpSpPr/>
            <p:nvPr/>
          </p:nvGrpSpPr>
          <p:grpSpPr bwMode="auto">
            <a:xfrm>
              <a:off x="12552504" y="4735313"/>
              <a:ext cx="986752" cy="182532"/>
              <a:chOff x="5893" y="3022"/>
              <a:chExt cx="466" cy="115"/>
            </a:xfrm>
          </p:grpSpPr>
          <p:sp>
            <p:nvSpPr>
              <p:cNvPr id="19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3" name="Group 48"/>
            <p:cNvGrpSpPr/>
            <p:nvPr/>
          </p:nvGrpSpPr>
          <p:grpSpPr bwMode="auto">
            <a:xfrm>
              <a:off x="12552504" y="4951179"/>
              <a:ext cx="986752" cy="182532"/>
              <a:chOff x="5893" y="3158"/>
              <a:chExt cx="466" cy="115"/>
            </a:xfrm>
          </p:grpSpPr>
          <p:sp>
            <p:nvSpPr>
              <p:cNvPr id="19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4" name="Group 53"/>
            <p:cNvGrpSpPr/>
            <p:nvPr/>
          </p:nvGrpSpPr>
          <p:grpSpPr bwMode="auto">
            <a:xfrm>
              <a:off x="12552504" y="5311482"/>
              <a:ext cx="986752" cy="182532"/>
              <a:chOff x="5893" y="3385"/>
              <a:chExt cx="466" cy="115"/>
            </a:xfrm>
          </p:grpSpPr>
          <p:sp>
            <p:nvSpPr>
              <p:cNvPr id="19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5" name="Group 58"/>
            <p:cNvGrpSpPr/>
            <p:nvPr/>
          </p:nvGrpSpPr>
          <p:grpSpPr bwMode="auto">
            <a:xfrm>
              <a:off x="12552504" y="5527346"/>
              <a:ext cx="986752" cy="182532"/>
              <a:chOff x="5893" y="3521"/>
              <a:chExt cx="466" cy="115"/>
            </a:xfrm>
          </p:grpSpPr>
          <p:sp>
            <p:nvSpPr>
              <p:cNvPr id="18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6" name="Group 63"/>
            <p:cNvGrpSpPr/>
            <p:nvPr/>
          </p:nvGrpSpPr>
          <p:grpSpPr bwMode="auto">
            <a:xfrm>
              <a:off x="12552504" y="5743210"/>
              <a:ext cx="986752" cy="182532"/>
              <a:chOff x="5893" y="3657"/>
              <a:chExt cx="466" cy="115"/>
            </a:xfrm>
          </p:grpSpPr>
          <p:sp>
            <p:nvSpPr>
              <p:cNvPr id="18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7" name="Group 68"/>
            <p:cNvGrpSpPr/>
            <p:nvPr/>
          </p:nvGrpSpPr>
          <p:grpSpPr bwMode="auto">
            <a:xfrm>
              <a:off x="12552504" y="6103513"/>
              <a:ext cx="986752" cy="182532"/>
              <a:chOff x="5893" y="3884"/>
              <a:chExt cx="466" cy="115"/>
            </a:xfrm>
          </p:grpSpPr>
          <p:sp>
            <p:nvSpPr>
              <p:cNvPr id="17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8" name="Group 73"/>
            <p:cNvGrpSpPr/>
            <p:nvPr/>
          </p:nvGrpSpPr>
          <p:grpSpPr bwMode="auto">
            <a:xfrm>
              <a:off x="12552504" y="6328901"/>
              <a:ext cx="986752" cy="182532"/>
              <a:chOff x="5893" y="4026"/>
              <a:chExt cx="466" cy="115"/>
            </a:xfrm>
          </p:grpSpPr>
          <p:sp>
            <p:nvSpPr>
              <p:cNvPr id="17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9" name="Group 78"/>
            <p:cNvGrpSpPr/>
            <p:nvPr/>
          </p:nvGrpSpPr>
          <p:grpSpPr bwMode="auto">
            <a:xfrm>
              <a:off x="12552504" y="6552703"/>
              <a:ext cx="986752" cy="182532"/>
              <a:chOff x="5893" y="4167"/>
              <a:chExt cx="466" cy="115"/>
            </a:xfrm>
          </p:grpSpPr>
          <p:sp>
            <p:nvSpPr>
              <p:cNvPr id="17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222"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223"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85"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80" dirty="0">
              <a:solidFill>
                <a:srgbClr val="1D1D1B"/>
              </a:solidFill>
              <a:latin typeface="+mn-lt"/>
            </a:endParaRPr>
          </a:p>
        </p:txBody>
      </p:sp>
      <p:sp>
        <p:nvSpPr>
          <p:cNvPr id="6" name="Subtitle 6"/>
          <p:cNvSpPr txBox="1"/>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把</a:t>
            </a:r>
            <a: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AI</a:t>
            </a: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系统带入每个开发者、每个家庭、</a:t>
            </a:r>
            <a:b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b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每个组织，构建万物互联的智能世界</a:t>
            </a:r>
          </a:p>
        </p:txBody>
      </p:sp>
      <p:sp>
        <p:nvSpPr>
          <p:cNvPr id="7"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endParaRPr>
          </a:p>
        </p:txBody>
      </p:sp>
      <p:sp>
        <p:nvSpPr>
          <p:cNvPr id="9" name="矩形 8"/>
          <p:cNvSpPr/>
          <p:nvPr userDrawn="1"/>
        </p:nvSpPr>
        <p:spPr bwMode="auto">
          <a:xfrm>
            <a:off x="618969" y="205786"/>
            <a:ext cx="6891755" cy="6446427"/>
          </a:xfrm>
          <a:prstGeom prst="rect">
            <a:avLst/>
          </a:prstGeom>
          <a:blipFill dpi="0" rotWithShape="1">
            <a:blip r:embed="rId3" cstate="screen">
              <a:alphaModFix amt="33000"/>
            </a:blip>
            <a:srcRect/>
            <a:stretch>
              <a:fillRect/>
            </a:stretch>
          </a:blipFill>
          <a:ln>
            <a:noFill/>
          </a:ln>
          <a:effectLst/>
        </p:spPr>
        <p:txBody>
          <a:bodyPr vert="horz" wrap="square" lIns="121882" tIns="60941" rIns="121882" bIns="60941" numCol="1" rtlCol="0" anchor="t" anchorCtr="0" compatLnSpc="1"/>
          <a:lstStyle/>
          <a:p>
            <a:pPr>
              <a:buClr>
                <a:srgbClr val="CC9900"/>
              </a:buClr>
              <a:buFont typeface="Wingdings" panose="05000000000000000000" pitchFamily="2" charset="2"/>
              <a:buChar char="n"/>
            </a:pPr>
            <a:endParaRPr lang="zh-CN" altLang="en-US">
              <a:solidFill>
                <a:srgbClr val="000000"/>
              </a:solidFill>
              <a:latin typeface="Arial" panose="020B0604020202020204" pitchFamily="34" charset="0"/>
              <a:ea typeface="宋体" panose="02010600030101010101" pitchFamily="2" charset="-122"/>
            </a:endParaRPr>
          </a:p>
        </p:txBody>
      </p:sp>
      <p:sp>
        <p:nvSpPr>
          <p:cNvPr id="10" name="TextBox 2"/>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p:cNvPicPr>
            <a:picLocks noChangeAspect="1"/>
          </p:cNvPicPr>
          <p:nvPr userDrawn="1"/>
        </p:nvPicPr>
        <p:blipFill>
          <a:blip r:embed="rId4" cstate="print">
            <a:alphaModFix amt="70000"/>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p:cNvSpPr txBox="1"/>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anose="05000000000000000000"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5" name="组合 14"/>
          <p:cNvGrpSpPr/>
          <p:nvPr userDrawn="1"/>
        </p:nvGrpSpPr>
        <p:grpSpPr>
          <a:xfrm>
            <a:off x="12438524" y="3358802"/>
            <a:ext cx="1214711" cy="3499198"/>
            <a:chOff x="12438524" y="3358802"/>
            <a:chExt cx="1214711" cy="3499198"/>
          </a:xfrm>
        </p:grpSpPr>
        <p:sp>
          <p:nvSpPr>
            <p:cNvPr id="16" name="矩形 1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7" name="Group 18"/>
            <p:cNvGrpSpPr/>
            <p:nvPr/>
          </p:nvGrpSpPr>
          <p:grpSpPr bwMode="auto">
            <a:xfrm>
              <a:off x="12552504" y="3727418"/>
              <a:ext cx="986752" cy="182532"/>
              <a:chOff x="5893" y="2387"/>
              <a:chExt cx="466" cy="115"/>
            </a:xfrm>
          </p:grpSpPr>
          <p:sp>
            <p:nvSpPr>
              <p:cNvPr id="7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23"/>
            <p:cNvGrpSpPr/>
            <p:nvPr/>
          </p:nvGrpSpPr>
          <p:grpSpPr bwMode="auto">
            <a:xfrm>
              <a:off x="12552504" y="3943282"/>
              <a:ext cx="986752" cy="182532"/>
              <a:chOff x="5893" y="2523"/>
              <a:chExt cx="466" cy="115"/>
            </a:xfrm>
          </p:grpSpPr>
          <p:sp>
            <p:nvSpPr>
              <p:cNvPr id="7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28"/>
            <p:cNvGrpSpPr/>
            <p:nvPr/>
          </p:nvGrpSpPr>
          <p:grpSpPr bwMode="auto">
            <a:xfrm>
              <a:off x="12552504" y="4159146"/>
              <a:ext cx="986752" cy="182532"/>
              <a:chOff x="5893" y="2659"/>
              <a:chExt cx="466" cy="115"/>
            </a:xfrm>
          </p:grpSpPr>
          <p:sp>
            <p:nvSpPr>
              <p:cNvPr id="7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33"/>
            <p:cNvGrpSpPr/>
            <p:nvPr/>
          </p:nvGrpSpPr>
          <p:grpSpPr bwMode="auto">
            <a:xfrm>
              <a:off x="12552504" y="3511551"/>
              <a:ext cx="986752" cy="188882"/>
              <a:chOff x="5893" y="2251"/>
              <a:chExt cx="466" cy="119"/>
            </a:xfrm>
          </p:grpSpPr>
          <p:sp>
            <p:nvSpPr>
              <p:cNvPr id="6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38"/>
            <p:cNvGrpSpPr/>
            <p:nvPr/>
          </p:nvGrpSpPr>
          <p:grpSpPr bwMode="auto">
            <a:xfrm>
              <a:off x="12552504" y="4519449"/>
              <a:ext cx="986752" cy="182532"/>
              <a:chOff x="5893" y="2886"/>
              <a:chExt cx="466" cy="115"/>
            </a:xfrm>
          </p:grpSpPr>
          <p:sp>
            <p:nvSpPr>
              <p:cNvPr id="6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43"/>
            <p:cNvGrpSpPr/>
            <p:nvPr/>
          </p:nvGrpSpPr>
          <p:grpSpPr bwMode="auto">
            <a:xfrm>
              <a:off x="12552504" y="4735313"/>
              <a:ext cx="986752" cy="182532"/>
              <a:chOff x="5893" y="3022"/>
              <a:chExt cx="466" cy="115"/>
            </a:xfrm>
          </p:grpSpPr>
          <p:sp>
            <p:nvSpPr>
              <p:cNvPr id="5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48"/>
            <p:cNvGrpSpPr/>
            <p:nvPr/>
          </p:nvGrpSpPr>
          <p:grpSpPr bwMode="auto">
            <a:xfrm>
              <a:off x="12552504" y="4951179"/>
              <a:ext cx="986752" cy="182532"/>
              <a:chOff x="5893" y="3158"/>
              <a:chExt cx="466" cy="115"/>
            </a:xfrm>
          </p:grpSpPr>
          <p:sp>
            <p:nvSpPr>
              <p:cNvPr id="5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53"/>
            <p:cNvGrpSpPr/>
            <p:nvPr/>
          </p:nvGrpSpPr>
          <p:grpSpPr bwMode="auto">
            <a:xfrm>
              <a:off x="12552504" y="5311482"/>
              <a:ext cx="986752" cy="182532"/>
              <a:chOff x="5893" y="3385"/>
              <a:chExt cx="466" cy="115"/>
            </a:xfrm>
          </p:grpSpPr>
          <p:sp>
            <p:nvSpPr>
              <p:cNvPr id="5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58"/>
            <p:cNvGrpSpPr/>
            <p:nvPr/>
          </p:nvGrpSpPr>
          <p:grpSpPr bwMode="auto">
            <a:xfrm>
              <a:off x="12552504" y="5527346"/>
              <a:ext cx="986752" cy="182532"/>
              <a:chOff x="5893" y="3521"/>
              <a:chExt cx="466" cy="115"/>
            </a:xfrm>
          </p:grpSpPr>
          <p:sp>
            <p:nvSpPr>
              <p:cNvPr id="4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63"/>
            <p:cNvGrpSpPr/>
            <p:nvPr/>
          </p:nvGrpSpPr>
          <p:grpSpPr bwMode="auto">
            <a:xfrm>
              <a:off x="12552504" y="5743210"/>
              <a:ext cx="986752" cy="182532"/>
              <a:chOff x="5893" y="3657"/>
              <a:chExt cx="466" cy="115"/>
            </a:xfrm>
          </p:grpSpPr>
          <p:sp>
            <p:nvSpPr>
              <p:cNvPr id="4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68"/>
            <p:cNvGrpSpPr/>
            <p:nvPr/>
          </p:nvGrpSpPr>
          <p:grpSpPr bwMode="auto">
            <a:xfrm>
              <a:off x="12552504" y="6103513"/>
              <a:ext cx="986752" cy="182532"/>
              <a:chOff x="5893" y="3884"/>
              <a:chExt cx="466" cy="115"/>
            </a:xfrm>
          </p:grpSpPr>
          <p:sp>
            <p:nvSpPr>
              <p:cNvPr id="3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8" name="Group 73"/>
            <p:cNvGrpSpPr/>
            <p:nvPr/>
          </p:nvGrpSpPr>
          <p:grpSpPr bwMode="auto">
            <a:xfrm>
              <a:off x="12552504" y="6328901"/>
              <a:ext cx="986752" cy="182532"/>
              <a:chOff x="5893" y="4026"/>
              <a:chExt cx="466" cy="115"/>
            </a:xfrm>
          </p:grpSpPr>
          <p:sp>
            <p:nvSpPr>
              <p:cNvPr id="3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9" name="Group 78"/>
            <p:cNvGrpSpPr/>
            <p:nvPr/>
          </p:nvGrpSpPr>
          <p:grpSpPr bwMode="auto">
            <a:xfrm>
              <a:off x="12552504" y="6552703"/>
              <a:ext cx="986752" cy="182532"/>
              <a:chOff x="5893" y="4167"/>
              <a:chExt cx="466" cy="115"/>
            </a:xfrm>
          </p:grpSpPr>
          <p:sp>
            <p:nvSpPr>
              <p:cNvPr id="3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2"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83"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4"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p:cNvPicPr>
            <a:picLocks noChangeAspect="1"/>
          </p:cNvPicPr>
          <p:nvPr userDrawn="1"/>
        </p:nvPicPr>
        <p:blipFill>
          <a:blip r:embed="rId4"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Tree>
  </p:cSld>
  <p:clrMap bg1="lt1" tx1="dk1" bg2="lt2" tx2="dk2" accent1="accent1" accent2="accent2" accent3="accent3" accent4="accent4" accent5="accent5" accent6="accent6" hlink="hlink" folHlink="folHlink"/>
  <p:sldLayoutIdLst>
    <p:sldLayoutId id="2147483687"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8085" rtl="0" eaLnBrk="1" latinLnBrk="0" hangingPunct="1">
        <a:lnSpc>
          <a:spcPct val="90000"/>
        </a:lnSpc>
        <a:spcBef>
          <a:spcPct val="0"/>
        </a:spcBef>
        <a:buNone/>
        <a:defRPr sz="6600" b="0" kern="1200">
          <a:solidFill>
            <a:srgbClr val="1D1D1A"/>
          </a:solidFill>
          <a:latin typeface="Futura Medium" panose="020B0602020204020303" pitchFamily="34" charset="-79"/>
          <a:ea typeface="微软雅黑" panose="020B0503020204020204" pitchFamily="34" charset="-122"/>
          <a:cs typeface="Futura Medium" panose="020B0602020204020303" pitchFamily="34" charset="-79"/>
        </a:defRPr>
      </a:lvl1pPr>
    </p:titleStyle>
    <p:bodyStyle>
      <a:lvl1pPr marL="0" indent="0" algn="l" defTabSz="1188085"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8085" rtl="0" eaLnBrk="1" latinLnBrk="0" hangingPunct="1">
        <a:lnSpc>
          <a:spcPct val="90000"/>
        </a:lnSpc>
        <a:spcBef>
          <a:spcPts val="650"/>
        </a:spcBef>
        <a:buFont typeface="Arial" panose="020B0604020202020204" pitchFamily="34" charset="0"/>
        <a:buNone/>
        <a:defRPr sz="3120" kern="1200">
          <a:solidFill>
            <a:schemeClr val="tx1"/>
          </a:solidFill>
          <a:latin typeface="+mn-lt"/>
          <a:ea typeface="+mn-ea"/>
          <a:cs typeface="+mn-cs"/>
        </a:defRPr>
      </a:lvl2pPr>
      <a:lvl3pPr marL="1188085" indent="0" algn="l"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3pPr>
      <a:lvl4pPr marL="1781810"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4pPr>
      <a:lvl5pPr marL="2375535"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8" Type="http://schemas.openxmlformats.org/officeDocument/2006/relationships/hyperlink" Target="https://www.mercity.ai/blog-post/fine-tuning-llms-using-peft-and-lora" TargetMode="External"/><Relationship Id="rId3" Type="http://schemas.openxmlformats.org/officeDocument/2006/relationships/hyperlink" Target="https://arxiv.org/abs/1707.06347" TargetMode="External"/><Relationship Id="rId7" Type="http://schemas.openxmlformats.org/officeDocument/2006/relationships/hyperlink" Target="https://magazine.sebastianraschka.com/p/llm-training-rlhf-and-its-alternatives" TargetMode="External"/><Relationship Id="rId2" Type="http://schemas.openxmlformats.org/officeDocument/2006/relationships/hyperlink" Target="https://arxiv.org/abs/1602.01783" TargetMode="External"/><Relationship Id="rId1" Type="http://schemas.openxmlformats.org/officeDocument/2006/relationships/slideLayout" Target="../slideLayouts/slideLayout27.xml"/><Relationship Id="rId6" Type="http://schemas.openxmlformats.org/officeDocument/2006/relationships/hyperlink" Target="https://arxiv.org/abs/2203.02155" TargetMode="External"/><Relationship Id="rId5" Type="http://schemas.openxmlformats.org/officeDocument/2006/relationships/hyperlink" Target="https://arxiv.org/abs/2009.01325" TargetMode="External"/><Relationship Id="rId10" Type="http://schemas.openxmlformats.org/officeDocument/2006/relationships/hyperlink" Target="https://zhuanlan.zhihu.com/p/627642632" TargetMode="External"/><Relationship Id="rId4" Type="http://schemas.openxmlformats.org/officeDocument/2006/relationships/hyperlink" Target="https://arxiv.org/abs/1909.08593" TargetMode="External"/><Relationship Id="rId9" Type="http://schemas.openxmlformats.org/officeDocument/2006/relationships/hyperlink" Target="https://mp.weixin.qq.com/s/oWmMgIkaqkxDfoyD_RrQ4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381" y="0"/>
            <a:ext cx="12192000" cy="6858000"/>
          </a:xfrm>
          <a:prstGeom prst="rect">
            <a:avLst/>
          </a:prstGeom>
        </p:spPr>
      </p:pic>
      <p:sp>
        <p:nvSpPr>
          <p:cNvPr id="4" name="矩形 3"/>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 name="文本占位符 1"/>
          <p:cNvSpPr>
            <a:spLocks noGrp="1"/>
          </p:cNvSpPr>
          <p:nvPr>
            <p:ph type="body" sz="quarter" idx="10"/>
          </p:nvPr>
        </p:nvSpPr>
        <p:spPr>
          <a:xfrm>
            <a:off x="1817254" y="4448874"/>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p:cNvPicPr>
            <a:picLocks noChangeAspect="1"/>
          </p:cNvPicPr>
          <p:nvPr/>
        </p:nvPicPr>
        <p:blipFill>
          <a:blip r:embed="rId4" cstate="print"/>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p:cNvSpPr txBox="1"/>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9600"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85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81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77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微调</a:t>
            </a:r>
            <a:endParaRPr lang="zh-CN" altLang="en-US" sz="6600" kern="0" dirty="0">
              <a:solidFill>
                <a:schemeClr val="tx2"/>
              </a:solidFill>
              <a:latin typeface="Gill Sans MT" panose="020B0502020104020203" pitchFamily="34" charset="0"/>
              <a:ea typeface="+mj-ea"/>
            </a:endParaRPr>
          </a:p>
        </p:txBody>
      </p:sp>
      <p:sp>
        <p:nvSpPr>
          <p:cNvPr id="8" name="标题 1"/>
          <p:cNvSpPr txBox="1"/>
          <p:nvPr/>
        </p:nvSpPr>
        <p:spPr>
          <a:xfrm>
            <a:off x="852696" y="2153972"/>
            <a:ext cx="9710199"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9600"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85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81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77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r>
              <a:rPr lang="zh-CN" altLang="en-US" sz="11500" kern="0" dirty="0">
                <a:solidFill>
                  <a:schemeClr val="tx2"/>
                </a:solidFill>
                <a:latin typeface="Gill Sans MT" panose="020B0502020104020203" pitchFamily="34" charset="0"/>
                <a:ea typeface="+mj-ea"/>
              </a:rPr>
              <a:t>微调系列介绍</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3A470-4B30-7CC2-9565-F33D72406990}"/>
            </a:ext>
          </a:extLst>
        </p:cNvPr>
        <p:cNvGrpSpPr/>
        <p:nvPr/>
      </p:nvGrpSpPr>
      <p:grpSpPr>
        <a:xfrm>
          <a:off x="0" y="0"/>
          <a:ext cx="0" cy="0"/>
          <a:chOff x="0" y="0"/>
          <a:chExt cx="0" cy="0"/>
        </a:xfrm>
      </p:grpSpPr>
      <p:sp>
        <p:nvSpPr>
          <p:cNvPr id="8" name="内容占位符 7">
            <a:extLst>
              <a:ext uri="{FF2B5EF4-FFF2-40B4-BE49-F238E27FC236}">
                <a16:creationId xmlns:a16="http://schemas.microsoft.com/office/drawing/2014/main" id="{6EFB7160-5C72-7A13-8DE0-018954116C05}"/>
              </a:ext>
            </a:extLst>
          </p:cNvPr>
          <p:cNvSpPr>
            <a:spLocks noGrp="1"/>
          </p:cNvSpPr>
          <p:nvPr>
            <p:ph sz="half" idx="1"/>
          </p:nvPr>
        </p:nvSpPr>
        <p:spPr>
          <a:prstGeom prst="rect">
            <a:avLst/>
          </a:prstGeom>
        </p:spPr>
        <p:txBody>
          <a:bodyPr/>
          <a:lstStyle/>
          <a:p>
            <a:r>
              <a:rPr lang="en-US" altLang="zh-CN" dirty="0"/>
              <a:t>2.</a:t>
            </a:r>
            <a:r>
              <a:rPr lang="zh-CN" altLang="en-US" dirty="0"/>
              <a:t>主流微调方法</a:t>
            </a:r>
            <a:r>
              <a:rPr lang="en-US" altLang="zh-CN" dirty="0"/>
              <a:t> </a:t>
            </a:r>
            <a:endParaRPr lang="zh-CN" altLang="en-US" dirty="0"/>
          </a:p>
        </p:txBody>
      </p:sp>
    </p:spTree>
    <p:extLst>
      <p:ext uri="{BB962C8B-B14F-4D97-AF65-F5344CB8AC3E}">
        <p14:creationId xmlns:p14="http://schemas.microsoft.com/office/powerpoint/2010/main" val="214912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B902C-0BB5-2A32-C91E-183A86616DAD}"/>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9767FCAA-44B7-627C-6A02-B45998CA34D1}"/>
              </a:ext>
            </a:extLst>
          </p:cNvPr>
          <p:cNvSpPr>
            <a:spLocks noGrp="1"/>
          </p:cNvSpPr>
          <p:nvPr>
            <p:ph type="title"/>
          </p:nvPr>
        </p:nvSpPr>
        <p:spPr/>
        <p:txBody>
          <a:bodyPr/>
          <a:lstStyle/>
          <a:p>
            <a:r>
              <a:rPr lang="zh-CN" altLang="en-US" dirty="0"/>
              <a:t>概念区分</a:t>
            </a:r>
          </a:p>
        </p:txBody>
      </p:sp>
      <p:sp>
        <p:nvSpPr>
          <p:cNvPr id="5" name="内容占位符 4">
            <a:extLst>
              <a:ext uri="{FF2B5EF4-FFF2-40B4-BE49-F238E27FC236}">
                <a16:creationId xmlns:a16="http://schemas.microsoft.com/office/drawing/2014/main" id="{EB0DEF45-8163-EA87-38F2-62444A328A75}"/>
              </a:ext>
            </a:extLst>
          </p:cNvPr>
          <p:cNvSpPr>
            <a:spLocks noGrp="1"/>
          </p:cNvSpPr>
          <p:nvPr>
            <p:ph sz="half" idx="1"/>
          </p:nvPr>
        </p:nvSpPr>
        <p:spPr/>
        <p:txBody>
          <a:bodyPr/>
          <a:lstStyle/>
          <a:p>
            <a:r>
              <a:rPr lang="en-US" altLang="zh-CN" dirty="0"/>
              <a:t>PEFT</a:t>
            </a:r>
            <a:r>
              <a:rPr lang="zh-CN" altLang="en-US" dirty="0"/>
              <a:t> </a:t>
            </a:r>
            <a:r>
              <a:rPr lang="en-US" altLang="zh-CN" dirty="0"/>
              <a:t>Parameter Efficient Fine-Tuning</a:t>
            </a:r>
            <a:r>
              <a:rPr lang="zh-CN" altLang="en-US" dirty="0"/>
              <a:t>，参数高效微调，通常俗称低参微调</a:t>
            </a:r>
            <a:endParaRPr lang="en-US" altLang="zh-CN" dirty="0"/>
          </a:p>
          <a:p>
            <a:r>
              <a:rPr lang="en-US" altLang="zh-CN" dirty="0"/>
              <a:t>Full Parameter Fine-Tuning</a:t>
            </a:r>
            <a:r>
              <a:rPr lang="zh-CN" altLang="en-US" dirty="0"/>
              <a:t>，全参微调，俗称普通微调</a:t>
            </a:r>
            <a:endParaRPr lang="en-US" altLang="zh-CN" dirty="0"/>
          </a:p>
          <a:p>
            <a:r>
              <a:rPr lang="en-US" altLang="zh-CN" dirty="0"/>
              <a:t>Supervised Fine-Tuning</a:t>
            </a:r>
            <a:r>
              <a:rPr lang="zh-CN" altLang="en-US" dirty="0"/>
              <a:t>，</a:t>
            </a:r>
            <a:r>
              <a:rPr lang="en-US" altLang="zh-CN" dirty="0"/>
              <a:t>SFT</a:t>
            </a:r>
            <a:r>
              <a:rPr lang="zh-CN" altLang="en-US" dirty="0"/>
              <a:t>，有监督微调</a:t>
            </a:r>
            <a:endParaRPr lang="en-US" altLang="zh-CN" dirty="0"/>
          </a:p>
          <a:p>
            <a:r>
              <a:rPr lang="en-US" altLang="zh-CN" dirty="0"/>
              <a:t>Instruction Tuning</a:t>
            </a:r>
            <a:r>
              <a:rPr lang="zh-CN" altLang="en-US" dirty="0"/>
              <a:t>，指令微调</a:t>
            </a:r>
            <a:endParaRPr lang="en-US" altLang="zh-CN" dirty="0"/>
          </a:p>
          <a:p>
            <a:r>
              <a:rPr lang="en-US" altLang="zh-CN" dirty="0"/>
              <a:t>RLHF</a:t>
            </a:r>
            <a:r>
              <a:rPr lang="zh-CN" altLang="en-US" dirty="0"/>
              <a:t>，</a:t>
            </a:r>
            <a:r>
              <a:rPr lang="en-US" altLang="zh-CN" dirty="0"/>
              <a:t>Reinforcement</a:t>
            </a:r>
            <a:r>
              <a:rPr lang="zh-CN" altLang="en-US" dirty="0"/>
              <a:t> </a:t>
            </a:r>
            <a:r>
              <a:rPr lang="en-US" altLang="zh-CN" dirty="0"/>
              <a:t>Learning Human Feedback</a:t>
            </a:r>
            <a:r>
              <a:rPr lang="zh-CN" altLang="en-US" dirty="0"/>
              <a:t>，人类反馈强化学习</a:t>
            </a:r>
            <a:endParaRPr lang="en-US" altLang="zh-CN" dirty="0"/>
          </a:p>
        </p:txBody>
      </p:sp>
      <p:sp>
        <p:nvSpPr>
          <p:cNvPr id="6" name="矩形 5">
            <a:extLst>
              <a:ext uri="{FF2B5EF4-FFF2-40B4-BE49-F238E27FC236}">
                <a16:creationId xmlns:a16="http://schemas.microsoft.com/office/drawing/2014/main" id="{E9CAF44A-A5E2-C0ED-4DE7-310D4844ED6D}"/>
              </a:ext>
            </a:extLst>
          </p:cNvPr>
          <p:cNvSpPr/>
          <p:nvPr/>
        </p:nvSpPr>
        <p:spPr>
          <a:xfrm>
            <a:off x="777766"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按微调参数规模划分</a:t>
            </a:r>
            <a:endParaRPr lang="en-US" altLang="zh-CN" sz="2400" b="1" dirty="0">
              <a:solidFill>
                <a:schemeClr val="bg1"/>
              </a:solidFill>
            </a:endParaRPr>
          </a:p>
        </p:txBody>
      </p:sp>
      <p:sp>
        <p:nvSpPr>
          <p:cNvPr id="7" name="矩形 6">
            <a:extLst>
              <a:ext uri="{FF2B5EF4-FFF2-40B4-BE49-F238E27FC236}">
                <a16:creationId xmlns:a16="http://schemas.microsoft.com/office/drawing/2014/main" id="{1FBADE86-91EF-81B8-F649-C8CF6823AB69}"/>
              </a:ext>
            </a:extLst>
          </p:cNvPr>
          <p:cNvSpPr/>
          <p:nvPr/>
        </p:nvSpPr>
        <p:spPr>
          <a:xfrm>
            <a:off x="4506627"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按训练的流程来划分</a:t>
            </a:r>
            <a:endParaRPr lang="en-US" altLang="zh-CN" sz="2400" b="1" dirty="0">
              <a:solidFill>
                <a:schemeClr val="bg1"/>
              </a:solidFill>
            </a:endParaRPr>
          </a:p>
        </p:txBody>
      </p:sp>
      <p:sp>
        <p:nvSpPr>
          <p:cNvPr id="8" name="矩形 7">
            <a:extLst>
              <a:ext uri="{FF2B5EF4-FFF2-40B4-BE49-F238E27FC236}">
                <a16:creationId xmlns:a16="http://schemas.microsoft.com/office/drawing/2014/main" id="{BC9C48F5-DD62-8ABF-CEEA-5429CD7647F8}"/>
              </a:ext>
            </a:extLst>
          </p:cNvPr>
          <p:cNvSpPr/>
          <p:nvPr/>
        </p:nvSpPr>
        <p:spPr>
          <a:xfrm>
            <a:off x="8235487"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按训练的方式来划分</a:t>
            </a:r>
            <a:endParaRPr lang="en-US" altLang="zh-CN" sz="2400" b="1" dirty="0">
              <a:solidFill>
                <a:schemeClr val="bg1"/>
              </a:solidFill>
            </a:endParaRPr>
          </a:p>
        </p:txBody>
      </p:sp>
    </p:spTree>
    <p:extLst>
      <p:ext uri="{BB962C8B-B14F-4D97-AF65-F5344CB8AC3E}">
        <p14:creationId xmlns:p14="http://schemas.microsoft.com/office/powerpoint/2010/main" val="2190717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大模型与微调的发展</a:t>
            </a:r>
          </a:p>
        </p:txBody>
      </p:sp>
      <p:sp>
        <p:nvSpPr>
          <p:cNvPr id="5" name="内容占位符 4"/>
          <p:cNvSpPr>
            <a:spLocks noGrp="1"/>
          </p:cNvSpPr>
          <p:nvPr>
            <p:ph sz="half" idx="1"/>
          </p:nvPr>
        </p:nvSpPr>
        <p:spPr/>
        <p:txBody>
          <a:bodyPr/>
          <a:lstStyle/>
          <a:p>
            <a:r>
              <a:rPr lang="en-US" altLang="zh-CN" dirty="0"/>
              <a:t>LLM</a:t>
            </a:r>
            <a:r>
              <a:rPr lang="zh-CN" altLang="en-US" dirty="0"/>
              <a:t> </a:t>
            </a:r>
            <a:r>
              <a:rPr lang="en-US" altLang="zh-CN" dirty="0"/>
              <a:t>and</a:t>
            </a:r>
            <a:r>
              <a:rPr lang="zh-CN" altLang="en-US" dirty="0"/>
              <a:t> </a:t>
            </a:r>
            <a:r>
              <a:rPr lang="en-US" altLang="zh-CN" dirty="0"/>
              <a:t>LVM</a:t>
            </a:r>
            <a:r>
              <a:rPr lang="zh-CN" altLang="en-US" dirty="0"/>
              <a:t> 预训练大模型的训练成本非常高昂，需要庞大的计算资源（</a:t>
            </a:r>
            <a:r>
              <a:rPr lang="en-US" altLang="zh-CN" dirty="0"/>
              <a:t>AI</a:t>
            </a:r>
            <a:r>
              <a:rPr lang="zh-CN" altLang="en-US" dirty="0"/>
              <a:t>集群）和大量的数据，一般客户难以承受。</a:t>
            </a:r>
          </a:p>
        </p:txBody>
      </p:sp>
      <p:pic>
        <p:nvPicPr>
          <p:cNvPr id="6" name="图片 5"/>
          <p:cNvPicPr>
            <a:picLocks noChangeAspect="1"/>
          </p:cNvPicPr>
          <p:nvPr/>
        </p:nvPicPr>
        <p:blipFill rotWithShape="1">
          <a:blip r:embed="rId2" cstate="print"/>
          <a:srcRect/>
          <a:stretch>
            <a:fillRect/>
          </a:stretch>
        </p:blipFill>
        <p:spPr>
          <a:xfrm>
            <a:off x="609655" y="3240471"/>
            <a:ext cx="10925134" cy="23825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a:t>
            </a:r>
            <a:r>
              <a:rPr lang="zh-CN" altLang="en-US" dirty="0"/>
              <a:t> 按微调参数规模划分</a:t>
            </a:r>
          </a:p>
        </p:txBody>
      </p:sp>
      <p:sp>
        <p:nvSpPr>
          <p:cNvPr id="5" name="内容占位符 4"/>
          <p:cNvSpPr>
            <a:spLocks noGrp="1"/>
          </p:cNvSpPr>
          <p:nvPr>
            <p:ph sz="half" idx="1"/>
          </p:nvPr>
        </p:nvSpPr>
        <p:spPr/>
        <p:txBody>
          <a:bodyPr/>
          <a:lstStyle/>
          <a:p>
            <a:r>
              <a:rPr lang="en-US" altLang="zh-CN" dirty="0"/>
              <a:t>Full Parameter Fine-Tuning</a:t>
            </a:r>
            <a:r>
              <a:rPr lang="zh-CN" altLang="en-US" dirty="0"/>
              <a:t> 全参数微调 和 </a:t>
            </a:r>
            <a:r>
              <a:rPr lang="en-US" altLang="zh-CN" dirty="0"/>
              <a:t>Parameter Efficient Fine-Tuning</a:t>
            </a:r>
            <a:r>
              <a:rPr lang="zh-CN" altLang="en-US" dirty="0"/>
              <a:t> </a:t>
            </a:r>
            <a:r>
              <a:rPr lang="en-US" altLang="zh-CN" dirty="0"/>
              <a:t>PEFT</a:t>
            </a:r>
            <a:r>
              <a:rPr lang="zh-CN" altLang="en-US" dirty="0"/>
              <a:t>，参数高效微调：</a:t>
            </a:r>
            <a:endParaRPr lang="en-US" altLang="zh-CN" dirty="0"/>
          </a:p>
          <a:p>
            <a:pPr lvl="1"/>
            <a:r>
              <a:rPr lang="en-US" altLang="zh-CN" b="1" dirty="0"/>
              <a:t>FPFT</a:t>
            </a:r>
            <a:r>
              <a:rPr lang="zh-CN" altLang="en-US" b="1" dirty="0"/>
              <a:t>：</a:t>
            </a:r>
            <a:r>
              <a:rPr lang="zh-CN" altLang="en-US" dirty="0"/>
              <a:t>用预训练模型作为初始化权重，在特定数据集上继续训练，全部参数都更新的方法</a:t>
            </a:r>
            <a:endParaRPr lang="en-US" altLang="zh-CN" dirty="0"/>
          </a:p>
          <a:p>
            <a:pPr lvl="1"/>
            <a:r>
              <a:rPr lang="en-US" altLang="zh-CN" b="1" dirty="0"/>
              <a:t>PEFT</a:t>
            </a:r>
            <a:r>
              <a:rPr lang="zh-CN" altLang="en-US" b="1" dirty="0"/>
              <a:t>：</a:t>
            </a:r>
            <a:r>
              <a:rPr lang="zh-CN" altLang="en-US" dirty="0"/>
              <a:t>用更少的计算资源完成模型参数的更新，包括只更新一部分参数，或者通过对参数进行某种结构化约束，例如稀疏化或低秩近似来降低微调的模型参数量。</a:t>
            </a:r>
            <a:br>
              <a:rPr lang="zh-CN" altLang="en-US" dirty="0"/>
            </a:br>
            <a:endParaRPr lang="zh-CN" altLang="en-US" dirty="0"/>
          </a:p>
        </p:txBody>
      </p:sp>
      <p:pic>
        <p:nvPicPr>
          <p:cNvPr id="2" name="图形 1" descr="大脑">
            <a:extLst>
              <a:ext uri="{FF2B5EF4-FFF2-40B4-BE49-F238E27FC236}">
                <a16:creationId xmlns:a16="http://schemas.microsoft.com/office/drawing/2014/main" id="{6795400A-71F0-0A56-2934-D5E7FD7333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3932" y="4061122"/>
            <a:ext cx="1767175" cy="1767175"/>
          </a:xfrm>
          <a:prstGeom prst="rect">
            <a:avLst/>
          </a:prstGeom>
        </p:spPr>
      </p:pic>
      <p:grpSp>
        <p:nvGrpSpPr>
          <p:cNvPr id="3" name="组合 2">
            <a:extLst>
              <a:ext uri="{FF2B5EF4-FFF2-40B4-BE49-F238E27FC236}">
                <a16:creationId xmlns:a16="http://schemas.microsoft.com/office/drawing/2014/main" id="{7EB46339-8AAD-9E9D-EE13-BA31AAC558F4}"/>
              </a:ext>
            </a:extLst>
          </p:cNvPr>
          <p:cNvGrpSpPr/>
          <p:nvPr/>
        </p:nvGrpSpPr>
        <p:grpSpPr>
          <a:xfrm>
            <a:off x="9207641" y="4061122"/>
            <a:ext cx="1767175" cy="1767175"/>
            <a:chOff x="2137404" y="3343210"/>
            <a:chExt cx="1767175" cy="1767175"/>
          </a:xfrm>
        </p:grpSpPr>
        <p:pic>
          <p:nvPicPr>
            <p:cNvPr id="6" name="图形 5" descr="大脑">
              <a:extLst>
                <a:ext uri="{FF2B5EF4-FFF2-40B4-BE49-F238E27FC236}">
                  <a16:creationId xmlns:a16="http://schemas.microsoft.com/office/drawing/2014/main" id="{B253BFC4-1245-B39C-6C42-0062F368B9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7404" y="3343210"/>
              <a:ext cx="1767175" cy="1767175"/>
            </a:xfrm>
            <a:prstGeom prst="rect">
              <a:avLst/>
            </a:prstGeom>
          </p:spPr>
        </p:pic>
        <p:sp>
          <p:nvSpPr>
            <p:cNvPr id="7" name="星形: 五角 6">
              <a:extLst>
                <a:ext uri="{FF2B5EF4-FFF2-40B4-BE49-F238E27FC236}">
                  <a16:creationId xmlns:a16="http://schemas.microsoft.com/office/drawing/2014/main" id="{999B8491-E832-6A04-740E-0AD933B7C949}"/>
                </a:ext>
              </a:extLst>
            </p:cNvPr>
            <p:cNvSpPr/>
            <p:nvPr/>
          </p:nvSpPr>
          <p:spPr>
            <a:xfrm>
              <a:off x="3110669" y="3961344"/>
              <a:ext cx="205098" cy="197511"/>
            </a:xfrm>
            <a:prstGeom prst="star5">
              <a:avLst/>
            </a:prstGeom>
            <a:solidFill>
              <a:srgbClr val="99CCFF"/>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形 43" descr="箭头: 直 纯色填充">
            <a:extLst>
              <a:ext uri="{FF2B5EF4-FFF2-40B4-BE49-F238E27FC236}">
                <a16:creationId xmlns:a16="http://schemas.microsoft.com/office/drawing/2014/main" id="{3A276BDC-8693-27BF-D18A-D034A1B7ADE3}"/>
              </a:ext>
            </a:extLst>
          </p:cNvPr>
          <p:cNvSpPr/>
          <p:nvPr/>
        </p:nvSpPr>
        <p:spPr>
          <a:xfrm rot="10800000">
            <a:off x="2640748" y="4716109"/>
            <a:ext cx="838226" cy="457200"/>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solidFill>
            <a:schemeClr val="tx2">
              <a:alpha val="30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latin typeface="Arial" panose="020B0604020202020204" pitchFamily="34" charset="0"/>
              <a:ea typeface="微软雅黑" panose="020B0503020204020204" pitchFamily="34" charset="-122"/>
            </a:endParaRPr>
          </a:p>
        </p:txBody>
      </p:sp>
      <p:sp>
        <p:nvSpPr>
          <p:cNvPr id="9" name="图形 43" descr="箭头: 直 纯色填充">
            <a:extLst>
              <a:ext uri="{FF2B5EF4-FFF2-40B4-BE49-F238E27FC236}">
                <a16:creationId xmlns:a16="http://schemas.microsoft.com/office/drawing/2014/main" id="{FA128297-1044-1485-F2E3-25CAA098F188}"/>
              </a:ext>
            </a:extLst>
          </p:cNvPr>
          <p:cNvSpPr/>
          <p:nvPr/>
        </p:nvSpPr>
        <p:spPr>
          <a:xfrm rot="10800000">
            <a:off x="8323822" y="4716109"/>
            <a:ext cx="838226" cy="457200"/>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solidFill>
            <a:schemeClr val="tx2">
              <a:alpha val="30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latin typeface="Arial" panose="020B06040202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AB013562-2DD2-B121-37BA-FEC22DA241FB}"/>
              </a:ext>
            </a:extLst>
          </p:cNvPr>
          <p:cNvSpPr txBox="1"/>
          <p:nvPr/>
        </p:nvSpPr>
        <p:spPr>
          <a:xfrm>
            <a:off x="1531256" y="5982184"/>
            <a:ext cx="3262432" cy="400110"/>
          </a:xfrm>
          <a:prstGeom prst="rect">
            <a:avLst/>
          </a:prstGeom>
          <a:noFill/>
        </p:spPr>
        <p:txBody>
          <a:bodyPr wrap="none" rtlCol="0">
            <a:spAutoFit/>
          </a:bodyPr>
          <a:lstStyle/>
          <a:p>
            <a:r>
              <a:rPr lang="zh-CN" altLang="en-US" sz="2000" kern="0" dirty="0">
                <a:solidFill>
                  <a:srgbClr val="374154"/>
                </a:solidFill>
                <a:latin typeface="Gill Sans MT" panose="020B0502020104020203" pitchFamily="34" charset="0"/>
                <a:ea typeface="微软雅黑" panose="020B0503020204020204" pitchFamily="34" charset="-122"/>
              </a:rPr>
              <a:t>训练后，所有参数都已改变</a:t>
            </a:r>
          </a:p>
        </p:txBody>
      </p:sp>
      <p:pic>
        <p:nvPicPr>
          <p:cNvPr id="11" name="图形 10" descr="大脑">
            <a:extLst>
              <a:ext uri="{FF2B5EF4-FFF2-40B4-BE49-F238E27FC236}">
                <a16:creationId xmlns:a16="http://schemas.microsoft.com/office/drawing/2014/main" id="{43D2145C-15F3-3373-BB84-F86A376C68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492" y="4061122"/>
            <a:ext cx="1767175" cy="1767175"/>
          </a:xfrm>
          <a:prstGeom prst="rect">
            <a:avLst/>
          </a:prstGeom>
        </p:spPr>
      </p:pic>
      <p:sp>
        <p:nvSpPr>
          <p:cNvPr id="12" name="文本框 11">
            <a:extLst>
              <a:ext uri="{FF2B5EF4-FFF2-40B4-BE49-F238E27FC236}">
                <a16:creationId xmlns:a16="http://schemas.microsoft.com/office/drawing/2014/main" id="{6B02178C-4506-0164-ADF1-5174A465C965}"/>
              </a:ext>
            </a:extLst>
          </p:cNvPr>
          <p:cNvSpPr txBox="1"/>
          <p:nvPr/>
        </p:nvSpPr>
        <p:spPr>
          <a:xfrm>
            <a:off x="1384321" y="5635935"/>
            <a:ext cx="1082348" cy="307777"/>
          </a:xfrm>
          <a:prstGeom prst="rect">
            <a:avLst/>
          </a:prstGeom>
          <a:noFill/>
        </p:spPr>
        <p:txBody>
          <a:bodyPr wrap="none" rtlCol="0">
            <a:spAutoFit/>
          </a:bodyPr>
          <a:lstStyle/>
          <a:p>
            <a:r>
              <a:rPr lang="zh-CN" altLang="en-US" sz="1400" dirty="0"/>
              <a:t>预训练模型</a:t>
            </a:r>
          </a:p>
        </p:txBody>
      </p:sp>
      <p:pic>
        <p:nvPicPr>
          <p:cNvPr id="13" name="图形 12" descr="大脑">
            <a:extLst>
              <a:ext uri="{FF2B5EF4-FFF2-40B4-BE49-F238E27FC236}">
                <a16:creationId xmlns:a16="http://schemas.microsoft.com/office/drawing/2014/main" id="{76D36ECA-6305-B080-47B5-9FA1C853D1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8017" y="4061122"/>
            <a:ext cx="1767175" cy="1767175"/>
          </a:xfrm>
          <a:prstGeom prst="rect">
            <a:avLst/>
          </a:prstGeom>
        </p:spPr>
      </p:pic>
      <p:sp>
        <p:nvSpPr>
          <p:cNvPr id="14" name="文本框 13">
            <a:extLst>
              <a:ext uri="{FF2B5EF4-FFF2-40B4-BE49-F238E27FC236}">
                <a16:creationId xmlns:a16="http://schemas.microsoft.com/office/drawing/2014/main" id="{A038C4DD-CF3E-9C57-428F-F36A0D7703D7}"/>
              </a:ext>
            </a:extLst>
          </p:cNvPr>
          <p:cNvSpPr txBox="1"/>
          <p:nvPr/>
        </p:nvSpPr>
        <p:spPr>
          <a:xfrm>
            <a:off x="7078439" y="5635935"/>
            <a:ext cx="1082348" cy="307777"/>
          </a:xfrm>
          <a:prstGeom prst="rect">
            <a:avLst/>
          </a:prstGeom>
          <a:noFill/>
        </p:spPr>
        <p:txBody>
          <a:bodyPr wrap="none" rtlCol="0">
            <a:spAutoFit/>
          </a:bodyPr>
          <a:lstStyle/>
          <a:p>
            <a:r>
              <a:rPr lang="zh-CN" altLang="en-US" sz="1400" dirty="0"/>
              <a:t>预训练模型</a:t>
            </a:r>
          </a:p>
        </p:txBody>
      </p:sp>
      <p:sp>
        <p:nvSpPr>
          <p:cNvPr id="15" name="文本框 14">
            <a:extLst>
              <a:ext uri="{FF2B5EF4-FFF2-40B4-BE49-F238E27FC236}">
                <a16:creationId xmlns:a16="http://schemas.microsoft.com/office/drawing/2014/main" id="{B2C1C212-7006-BB40-7686-E8AECDA99AD5}"/>
              </a:ext>
            </a:extLst>
          </p:cNvPr>
          <p:cNvSpPr txBox="1"/>
          <p:nvPr/>
        </p:nvSpPr>
        <p:spPr>
          <a:xfrm>
            <a:off x="4117069" y="5635935"/>
            <a:ext cx="1082348" cy="307777"/>
          </a:xfrm>
          <a:prstGeom prst="rect">
            <a:avLst/>
          </a:prstGeom>
          <a:noFill/>
        </p:spPr>
        <p:txBody>
          <a:bodyPr wrap="square" rtlCol="0">
            <a:spAutoFit/>
          </a:bodyPr>
          <a:lstStyle/>
          <a:p>
            <a:r>
              <a:rPr lang="zh-CN" altLang="en-US" sz="1400" dirty="0"/>
              <a:t>微调后模型</a:t>
            </a:r>
          </a:p>
        </p:txBody>
      </p:sp>
      <p:sp>
        <p:nvSpPr>
          <p:cNvPr id="16" name="文本框 15">
            <a:extLst>
              <a:ext uri="{FF2B5EF4-FFF2-40B4-BE49-F238E27FC236}">
                <a16:creationId xmlns:a16="http://schemas.microsoft.com/office/drawing/2014/main" id="{62B61147-F761-E497-DC83-66305CC373BC}"/>
              </a:ext>
            </a:extLst>
          </p:cNvPr>
          <p:cNvSpPr txBox="1"/>
          <p:nvPr/>
        </p:nvSpPr>
        <p:spPr>
          <a:xfrm>
            <a:off x="9735733" y="5635935"/>
            <a:ext cx="1082348" cy="307777"/>
          </a:xfrm>
          <a:prstGeom prst="rect">
            <a:avLst/>
          </a:prstGeom>
          <a:noFill/>
        </p:spPr>
        <p:txBody>
          <a:bodyPr wrap="square" rtlCol="0">
            <a:spAutoFit/>
          </a:bodyPr>
          <a:lstStyle/>
          <a:p>
            <a:r>
              <a:rPr lang="zh-CN" altLang="en-US" sz="1400" dirty="0"/>
              <a:t>微调后模型</a:t>
            </a:r>
          </a:p>
        </p:txBody>
      </p:sp>
      <p:sp>
        <p:nvSpPr>
          <p:cNvPr id="17" name="文本框 16">
            <a:extLst>
              <a:ext uri="{FF2B5EF4-FFF2-40B4-BE49-F238E27FC236}">
                <a16:creationId xmlns:a16="http://schemas.microsoft.com/office/drawing/2014/main" id="{755A6874-C488-6413-C4B5-B82A8FC5BF50}"/>
              </a:ext>
            </a:extLst>
          </p:cNvPr>
          <p:cNvSpPr txBox="1"/>
          <p:nvPr/>
        </p:nvSpPr>
        <p:spPr>
          <a:xfrm>
            <a:off x="7278306" y="5956546"/>
            <a:ext cx="3456395" cy="400110"/>
          </a:xfrm>
          <a:prstGeom prst="rect">
            <a:avLst/>
          </a:prstGeom>
          <a:noFill/>
        </p:spPr>
        <p:txBody>
          <a:bodyPr wrap="none" rtlCol="0">
            <a:spAutoFit/>
          </a:bodyPr>
          <a:lstStyle/>
          <a:p>
            <a:r>
              <a:rPr lang="zh-CN" altLang="en-US" sz="2000" kern="0" dirty="0">
                <a:solidFill>
                  <a:srgbClr val="374154"/>
                </a:solidFill>
                <a:latin typeface="Gill Sans MT" panose="020B0502020104020203" pitchFamily="34" charset="0"/>
                <a:ea typeface="微软雅黑" panose="020B0503020204020204" pitchFamily="34" charset="-122"/>
              </a:rPr>
              <a:t>训练后，仅</a:t>
            </a:r>
            <a:r>
              <a:rPr lang="en-US" altLang="zh-CN" sz="2000" kern="0" dirty="0">
                <a:solidFill>
                  <a:srgbClr val="374154"/>
                </a:solidFill>
                <a:latin typeface="Gill Sans MT" panose="020B0502020104020203" pitchFamily="34" charset="0"/>
                <a:ea typeface="微软雅黑" panose="020B0503020204020204" pitchFamily="34" charset="-122"/>
              </a:rPr>
              <a:t>&lt;1%</a:t>
            </a:r>
            <a:r>
              <a:rPr lang="zh-CN" altLang="en-US" sz="2000" kern="0" dirty="0">
                <a:solidFill>
                  <a:srgbClr val="374154"/>
                </a:solidFill>
                <a:latin typeface="Gill Sans MT" panose="020B0502020104020203" pitchFamily="34" charset="0"/>
                <a:ea typeface="微软雅黑" panose="020B0503020204020204" pitchFamily="34" charset="-122"/>
              </a:rPr>
              <a:t>的参数被更新</a:t>
            </a:r>
          </a:p>
        </p:txBody>
      </p:sp>
      <p:sp>
        <p:nvSpPr>
          <p:cNvPr id="18" name="矩形: 圆角 17">
            <a:extLst>
              <a:ext uri="{FF2B5EF4-FFF2-40B4-BE49-F238E27FC236}">
                <a16:creationId xmlns:a16="http://schemas.microsoft.com/office/drawing/2014/main" id="{FD5C8BDE-6F97-47DE-780B-D9DC2C9B81B9}"/>
              </a:ext>
            </a:extLst>
          </p:cNvPr>
          <p:cNvSpPr/>
          <p:nvPr/>
        </p:nvSpPr>
        <p:spPr>
          <a:xfrm>
            <a:off x="715582" y="3751602"/>
            <a:ext cx="4933164" cy="2709017"/>
          </a:xfrm>
          <a:prstGeom prst="roundRect">
            <a:avLst/>
          </a:pr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3C622824-266C-95B8-117B-043635DB1B42}"/>
              </a:ext>
            </a:extLst>
          </p:cNvPr>
          <p:cNvSpPr/>
          <p:nvPr/>
        </p:nvSpPr>
        <p:spPr>
          <a:xfrm>
            <a:off x="6371762" y="3751602"/>
            <a:ext cx="4933164" cy="2709017"/>
          </a:xfrm>
          <a:prstGeom prst="roundRect">
            <a:avLst/>
          </a:pr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8BD7F8D-B95C-0169-A43A-E892990A62D5}"/>
              </a:ext>
            </a:extLst>
          </p:cNvPr>
          <p:cNvSpPr txBox="1"/>
          <p:nvPr/>
        </p:nvSpPr>
        <p:spPr>
          <a:xfrm>
            <a:off x="1163748" y="3789420"/>
            <a:ext cx="780983" cy="369332"/>
          </a:xfrm>
          <a:prstGeom prst="rect">
            <a:avLst/>
          </a:prstGeom>
          <a:noFill/>
        </p:spPr>
        <p:txBody>
          <a:bodyPr wrap="none" rtlCol="0">
            <a:spAutoFit/>
          </a:bodyPr>
          <a:lstStyle/>
          <a:p>
            <a:r>
              <a:rPr lang="en-US" altLang="zh-CN" b="1" kern="0" dirty="0">
                <a:solidFill>
                  <a:srgbClr val="374154"/>
                </a:solidFill>
                <a:latin typeface="Gill Sans MT" panose="020B0502020104020203" pitchFamily="34" charset="0"/>
                <a:ea typeface="微软雅黑" panose="020B0503020204020204" pitchFamily="34" charset="-122"/>
              </a:rPr>
              <a:t>FPFT</a:t>
            </a:r>
            <a:endParaRPr lang="zh-CN" altLang="en-US" b="1" kern="0" dirty="0">
              <a:solidFill>
                <a:srgbClr val="374154"/>
              </a:solidFill>
              <a:latin typeface="Gill Sans MT" panose="020B0502020104020203" pitchFamily="34" charset="0"/>
              <a:ea typeface="微软雅黑" panose="020B0503020204020204" pitchFamily="34" charset="-122"/>
            </a:endParaRPr>
          </a:p>
        </p:txBody>
      </p:sp>
      <p:sp>
        <p:nvSpPr>
          <p:cNvPr id="21" name="文本框 20">
            <a:extLst>
              <a:ext uri="{FF2B5EF4-FFF2-40B4-BE49-F238E27FC236}">
                <a16:creationId xmlns:a16="http://schemas.microsoft.com/office/drawing/2014/main" id="{EB60338A-B060-024D-F3D2-2D8EFC38F776}"/>
              </a:ext>
            </a:extLst>
          </p:cNvPr>
          <p:cNvSpPr txBox="1"/>
          <p:nvPr/>
        </p:nvSpPr>
        <p:spPr>
          <a:xfrm>
            <a:off x="6887814" y="3789420"/>
            <a:ext cx="787395" cy="369332"/>
          </a:xfrm>
          <a:prstGeom prst="rect">
            <a:avLst/>
          </a:prstGeom>
          <a:noFill/>
        </p:spPr>
        <p:txBody>
          <a:bodyPr wrap="none" rtlCol="0">
            <a:spAutoFit/>
          </a:bodyPr>
          <a:lstStyle/>
          <a:p>
            <a:r>
              <a:rPr lang="en-US" altLang="zh-CN" b="1" kern="0" dirty="0">
                <a:solidFill>
                  <a:srgbClr val="374154"/>
                </a:solidFill>
                <a:latin typeface="Gill Sans MT" panose="020B0502020104020203" pitchFamily="34" charset="0"/>
                <a:ea typeface="微软雅黑" panose="020B0503020204020204" pitchFamily="34" charset="-122"/>
              </a:rPr>
              <a:t>PEFT</a:t>
            </a:r>
            <a:endParaRPr lang="zh-CN" altLang="en-US" b="1" kern="0" dirty="0">
              <a:solidFill>
                <a:srgbClr val="374154"/>
              </a:solidFill>
              <a:latin typeface="Gill Sans MT" panose="020B0502020104020203" pitchFamily="34" charset="0"/>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参数高效微调 </a:t>
            </a:r>
            <a:r>
              <a:rPr lang="en-US" altLang="zh-CN" dirty="0"/>
              <a:t>PEFT</a:t>
            </a:r>
            <a:endParaRPr lang="zh-CN" altLang="en-US" dirty="0"/>
          </a:p>
        </p:txBody>
      </p:sp>
      <p:sp>
        <p:nvSpPr>
          <p:cNvPr id="5" name="内容占位符 4"/>
          <p:cNvSpPr>
            <a:spLocks noGrp="1"/>
          </p:cNvSpPr>
          <p:nvPr>
            <p:ph sz="half" idx="1"/>
          </p:nvPr>
        </p:nvSpPr>
        <p:spPr/>
        <p:txBody>
          <a:bodyPr/>
          <a:lstStyle/>
          <a:p>
            <a:r>
              <a:rPr lang="zh-CN" altLang="en-US" b="1" dirty="0"/>
              <a:t>微调引入：</a:t>
            </a:r>
            <a:r>
              <a:rPr lang="zh-CN" altLang="en-US" dirty="0"/>
              <a:t>研究者开始研究 </a:t>
            </a:r>
            <a:r>
              <a:rPr lang="en-US" altLang="zh-CN" dirty="0"/>
              <a:t>Parameter-Efficient Fine-Tuning</a:t>
            </a:r>
            <a:r>
              <a:rPr lang="zh-CN" altLang="en-US" dirty="0"/>
              <a:t>（</a:t>
            </a:r>
            <a:r>
              <a:rPr lang="en-US" altLang="zh-CN" dirty="0"/>
              <a:t>PEFT</a:t>
            </a:r>
            <a:r>
              <a:rPr lang="zh-CN" altLang="en-US" dirty="0"/>
              <a:t>）</a:t>
            </a:r>
            <a:r>
              <a:rPr lang="en-US" altLang="zh-CN" dirty="0"/>
              <a:t> </a:t>
            </a:r>
            <a:r>
              <a:rPr lang="zh-CN" altLang="en-US" dirty="0"/>
              <a:t>，旨在通过最小化微调网络模型中的参数数量和降低计算复杂度，来提高预训练模型在新任务上的性能，从而缓解大型预训练模型的训练成本。</a:t>
            </a:r>
            <a:endParaRPr lang="en-US" altLang="zh-CN" dirty="0"/>
          </a:p>
          <a:p>
            <a:endParaRPr lang="en-US" altLang="zh-CN" b="1" dirty="0"/>
          </a:p>
          <a:p>
            <a:r>
              <a:rPr lang="zh-CN" altLang="en-US" b="1" dirty="0"/>
              <a:t>好处：</a:t>
            </a:r>
            <a:r>
              <a:rPr lang="zh-CN" altLang="en-US" dirty="0"/>
              <a:t>即使计算资源受限，也可以利用预训练模型的知识来迅速适应新任务，实现高效的迁移学习 </a:t>
            </a:r>
            <a:r>
              <a:rPr lang="en-US" altLang="zh-CN" dirty="0"/>
              <a:t>Transfer</a:t>
            </a:r>
            <a:r>
              <a:rPr lang="zh-CN" altLang="en-US" dirty="0"/>
              <a:t> </a:t>
            </a:r>
            <a:r>
              <a:rPr lang="en-US" altLang="zh-CN" dirty="0"/>
              <a:t>Learning</a:t>
            </a:r>
            <a:r>
              <a:rPr lang="zh-CN" altLang="en-US" dirty="0"/>
              <a:t>。因此，</a:t>
            </a:r>
            <a:r>
              <a:rPr lang="en-US" altLang="zh-CN" dirty="0"/>
              <a:t>PEFT </a:t>
            </a:r>
            <a:r>
              <a:rPr lang="zh-CN" altLang="en-US" dirty="0"/>
              <a:t>技术可以在提高模型效果的同时，缩短模型训练时间和计算成本，让更多研究者参与到 </a:t>
            </a:r>
            <a:r>
              <a:rPr lang="en-US" altLang="zh-CN" dirty="0"/>
              <a:t>AI</a:t>
            </a:r>
            <a:r>
              <a:rPr lang="zh-CN" altLang="en-US" dirty="0"/>
              <a:t> 研究中。</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61719" y="642438"/>
            <a:ext cx="11473324" cy="58004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8D1B0-34EF-D384-E3E8-65349C342685}"/>
            </a:ext>
          </a:extLst>
        </p:cNvPr>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07DF915-2AF3-6957-2686-0F770EFEF95C}"/>
              </a:ext>
            </a:extLst>
          </p:cNvPr>
          <p:cNvGraphicFramePr>
            <a:graphicFrameLocks noGrp="1"/>
          </p:cNvGraphicFramePr>
          <p:nvPr>
            <p:extLst>
              <p:ext uri="{D42A27DB-BD31-4B8C-83A1-F6EECF244321}">
                <p14:modId xmlns:p14="http://schemas.microsoft.com/office/powerpoint/2010/main" val="1536171591"/>
              </p:ext>
            </p:extLst>
          </p:nvPr>
        </p:nvGraphicFramePr>
        <p:xfrm>
          <a:off x="726392" y="1421090"/>
          <a:ext cx="11066802" cy="4069080"/>
        </p:xfrm>
        <a:graphic>
          <a:graphicData uri="http://schemas.openxmlformats.org/drawingml/2006/table">
            <a:tbl>
              <a:tblPr/>
              <a:tblGrid>
                <a:gridCol w="1897167">
                  <a:extLst>
                    <a:ext uri="{9D8B030D-6E8A-4147-A177-3AD203B41FA5}">
                      <a16:colId xmlns:a16="http://schemas.microsoft.com/office/drawing/2014/main" val="2410436292"/>
                    </a:ext>
                  </a:extLst>
                </a:gridCol>
                <a:gridCol w="3904845">
                  <a:extLst>
                    <a:ext uri="{9D8B030D-6E8A-4147-A177-3AD203B41FA5}">
                      <a16:colId xmlns:a16="http://schemas.microsoft.com/office/drawing/2014/main" val="2024042458"/>
                    </a:ext>
                  </a:extLst>
                </a:gridCol>
                <a:gridCol w="5264790">
                  <a:extLst>
                    <a:ext uri="{9D8B030D-6E8A-4147-A177-3AD203B41FA5}">
                      <a16:colId xmlns:a16="http://schemas.microsoft.com/office/drawing/2014/main" val="3078557909"/>
                    </a:ext>
                  </a:extLst>
                </a:gridCol>
              </a:tblGrid>
              <a:tr h="0">
                <a:tc>
                  <a:txBody>
                    <a:bodyPr/>
                    <a:lstStyle/>
                    <a:p>
                      <a:pPr rtl="0" fontAlgn="t">
                        <a:buNone/>
                      </a:pPr>
                      <a:r>
                        <a:rPr lang="zh-CN" altLang="en-US" sz="1800" b="1" i="0" u="none" strike="noStrike" dirty="0">
                          <a:solidFill>
                            <a:srgbClr val="1B1C1D"/>
                          </a:solidFill>
                          <a:effectLst/>
                          <a:latin typeface="Google Sans Text"/>
                        </a:rPr>
                        <a:t>指标</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全参数微调</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参数高效微调 </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943396480"/>
                  </a:ext>
                </a:extLst>
              </a:tr>
              <a:tr h="0">
                <a:tc>
                  <a:txBody>
                    <a:bodyPr/>
                    <a:lstStyle/>
                    <a:p>
                      <a:pPr rtl="0" fontAlgn="t">
                        <a:buNone/>
                      </a:pPr>
                      <a:r>
                        <a:rPr lang="zh-CN" altLang="en-US" sz="1800" b="1" i="0" u="none" strike="noStrike" dirty="0">
                          <a:solidFill>
                            <a:srgbClr val="1B1C1D"/>
                          </a:solidFill>
                          <a:effectLst/>
                          <a:latin typeface="Google Sans Text"/>
                        </a:rPr>
                        <a:t>可训练参数</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en-US" altLang="zh-CN" sz="1800" b="0" i="0" u="none" strike="noStrike">
                          <a:solidFill>
                            <a:srgbClr val="1B1C1D"/>
                          </a:solidFill>
                          <a:effectLst/>
                          <a:latin typeface="Google Sans Text"/>
                        </a:rPr>
                        <a:t>100%</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pt-BR" sz="1800" b="0" i="0" u="none" strike="noStrike">
                          <a:solidFill>
                            <a:srgbClr val="1B1C1D"/>
                          </a:solidFill>
                          <a:effectLst/>
                          <a:latin typeface="Google Sans Text"/>
                        </a:rPr>
                        <a:t>通常 &lt; 1% (例如 LoRA, Adapter)</a:t>
                      </a:r>
                      <a:endParaRPr lang="pt-BR"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478215450"/>
                  </a:ext>
                </a:extLst>
              </a:tr>
              <a:tr h="0">
                <a:tc>
                  <a:txBody>
                    <a:bodyPr/>
                    <a:lstStyle/>
                    <a:p>
                      <a:pPr rtl="0" fontAlgn="t">
                        <a:buNone/>
                      </a:pPr>
                      <a:r>
                        <a:rPr lang="en-US" sz="1800" b="1" i="0" u="none" strike="noStrike" dirty="0">
                          <a:solidFill>
                            <a:srgbClr val="1B1C1D"/>
                          </a:solidFill>
                          <a:effectLst/>
                          <a:latin typeface="Google Sans Text"/>
                        </a:rPr>
                        <a:t>GPU</a:t>
                      </a:r>
                      <a:r>
                        <a:rPr lang="zh-CN" altLang="en-US" sz="1800" b="1" i="0" u="none" strike="noStrike" dirty="0">
                          <a:solidFill>
                            <a:srgbClr val="1B1C1D"/>
                          </a:solidFill>
                          <a:effectLst/>
                          <a:latin typeface="Google Sans Text"/>
                        </a:rPr>
                        <a:t>内存</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极高</a:t>
                      </a:r>
                      <a:r>
                        <a:rPr lang="zh-CN" altLang="en-US" sz="1800" b="0" i="0" u="none" strike="noStrike" dirty="0">
                          <a:solidFill>
                            <a:srgbClr val="1B1C1D"/>
                          </a:solidFill>
                          <a:effectLst/>
                          <a:latin typeface="Google Sans Text"/>
                        </a:rPr>
                        <a:t> </a:t>
                      </a:r>
                      <a:r>
                        <a:rPr lang="en-US" altLang="zh-CN" sz="1800" b="0" i="0" u="none" strike="noStrike" dirty="0">
                          <a:solidFill>
                            <a:srgbClr val="1B1C1D"/>
                          </a:solidFill>
                          <a:effectLst/>
                          <a:latin typeface="Google Sans Text"/>
                        </a:rPr>
                        <a:t>(</a:t>
                      </a:r>
                      <a:r>
                        <a:rPr lang="zh-CN" altLang="en-US" sz="1800" b="0" i="0" u="none" strike="noStrike" dirty="0">
                          <a:solidFill>
                            <a:srgbClr val="1B1C1D"/>
                          </a:solidFill>
                          <a:effectLst/>
                          <a:latin typeface="Google Sans Text"/>
                        </a:rPr>
                        <a:t>模型权重 </a:t>
                      </a:r>
                      <a:r>
                        <a:rPr lang="en-US" altLang="zh-CN" sz="1800" b="0" i="0" u="none" strike="noStrike" dirty="0">
                          <a:solidFill>
                            <a:srgbClr val="1B1C1D"/>
                          </a:solidFill>
                          <a:effectLst/>
                          <a:latin typeface="Google Sans Text"/>
                        </a:rPr>
                        <a:t>+ </a:t>
                      </a:r>
                      <a:r>
                        <a:rPr lang="zh-CN" altLang="en-US" sz="1800" b="0" i="0" u="none" strike="noStrike" dirty="0">
                          <a:solidFill>
                            <a:srgbClr val="1B1C1D"/>
                          </a:solidFill>
                          <a:effectLst/>
                          <a:latin typeface="Google Sans Text"/>
                        </a:rPr>
                        <a:t>梯度 </a:t>
                      </a:r>
                      <a:r>
                        <a:rPr lang="en-US" altLang="zh-CN" sz="1800" b="0" i="0" u="none" strike="noStrike" dirty="0">
                          <a:solidFill>
                            <a:srgbClr val="1B1C1D"/>
                          </a:solidFill>
                          <a:effectLst/>
                          <a:latin typeface="Google Sans Text"/>
                        </a:rPr>
                        <a:t>+ </a:t>
                      </a:r>
                      <a:r>
                        <a:rPr lang="zh-CN" altLang="en-US" sz="1800" b="0" i="0" u="none" strike="noStrike" dirty="0">
                          <a:solidFill>
                            <a:srgbClr val="1B1C1D"/>
                          </a:solidFill>
                          <a:effectLst/>
                          <a:latin typeface="Google Sans Text"/>
                        </a:rPr>
                        <a:t>优化器状态</a:t>
                      </a:r>
                      <a:r>
                        <a:rPr lang="en-US" altLang="zh-CN" sz="1800" b="0" i="0" u="none" strike="noStrike" dirty="0">
                          <a:solidFill>
                            <a:srgbClr val="1B1C1D"/>
                          </a:solidFill>
                          <a:effectLst/>
                          <a:latin typeface="Google Sans Text"/>
                        </a:rPr>
                        <a:t>)</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低</a:t>
                      </a:r>
                      <a:r>
                        <a:rPr lang="zh-CN" altLang="en-US" sz="1800" b="0" i="0" u="none" strike="noStrike">
                          <a:solidFill>
                            <a:srgbClr val="1B1C1D"/>
                          </a:solidFill>
                          <a:effectLst/>
                          <a:latin typeface="Google Sans Text"/>
                        </a:rPr>
                        <a:t> </a:t>
                      </a:r>
                      <a:r>
                        <a:rPr lang="en-US" altLang="zh-CN" sz="1800" b="0" i="0" u="none" strike="noStrike">
                          <a:solidFill>
                            <a:srgbClr val="1B1C1D"/>
                          </a:solidFill>
                          <a:effectLst/>
                          <a:latin typeface="Google Sans Text"/>
                        </a:rPr>
                        <a:t>(</a:t>
                      </a:r>
                      <a:r>
                        <a:rPr lang="zh-CN" altLang="en-US" sz="1800" b="0" i="0" u="none" strike="noStrike">
                          <a:solidFill>
                            <a:srgbClr val="1B1C1D"/>
                          </a:solidFill>
                          <a:effectLst/>
                          <a:latin typeface="Google Sans Text"/>
                        </a:rPr>
                        <a:t>仅需存储少量参数的梯度和优化器状态</a:t>
                      </a:r>
                      <a:r>
                        <a:rPr lang="en-US" altLang="zh-CN" sz="1800" b="0" i="0" u="none" strike="noStrike">
                          <a:solidFill>
                            <a:srgbClr val="1B1C1D"/>
                          </a:solidFill>
                          <a:effectLst/>
                          <a:latin typeface="Google Sans Text"/>
                        </a:rPr>
                        <a:t>)</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222270954"/>
                  </a:ext>
                </a:extLst>
              </a:tr>
              <a:tr h="0">
                <a:tc>
                  <a:txBody>
                    <a:bodyPr/>
                    <a:lstStyle/>
                    <a:p>
                      <a:pPr rtl="0" fontAlgn="t">
                        <a:buNone/>
                      </a:pPr>
                      <a:r>
                        <a:rPr lang="zh-CN" altLang="en-US" sz="1800" b="1" i="0" u="none" strike="noStrike" dirty="0">
                          <a:solidFill>
                            <a:srgbClr val="1B1C1D"/>
                          </a:solidFill>
                          <a:effectLst/>
                          <a:latin typeface="Google Sans Text"/>
                        </a:rPr>
                        <a:t>存储成本</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高</a:t>
                      </a:r>
                      <a:r>
                        <a:rPr lang="zh-CN" altLang="en-US" sz="1800" b="0" i="0" u="none" strike="noStrike">
                          <a:solidFill>
                            <a:srgbClr val="1B1C1D"/>
                          </a:solidFill>
                          <a:effectLst/>
                          <a:latin typeface="Google Sans Text"/>
                        </a:rPr>
                        <a:t> </a:t>
                      </a:r>
                      <a:r>
                        <a:rPr lang="en-US" altLang="zh-CN" sz="1800" b="0" i="0" u="none" strike="noStrike">
                          <a:solidFill>
                            <a:srgbClr val="1B1C1D"/>
                          </a:solidFill>
                          <a:effectLst/>
                          <a:latin typeface="Google Sans Text"/>
                        </a:rPr>
                        <a:t>(</a:t>
                      </a:r>
                      <a:r>
                        <a:rPr lang="zh-CN" altLang="en-US" sz="1800" b="0" i="0" u="none" strike="noStrike">
                          <a:solidFill>
                            <a:srgbClr val="1B1C1D"/>
                          </a:solidFill>
                          <a:effectLst/>
                          <a:latin typeface="Google Sans Text"/>
                        </a:rPr>
                        <a:t>每个任务一个完整的模型副本</a:t>
                      </a:r>
                      <a:r>
                        <a:rPr lang="en-US" altLang="zh-CN" sz="1800" b="0" i="0" u="none" strike="noStrike">
                          <a:solidFill>
                            <a:srgbClr val="1B1C1D"/>
                          </a:solidFill>
                          <a:effectLst/>
                          <a:latin typeface="Google Sans Text"/>
                        </a:rPr>
                        <a:t>)</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极低</a:t>
                      </a:r>
                      <a:r>
                        <a:rPr lang="zh-CN" altLang="en-US" sz="1800" b="0" i="0" u="none" strike="noStrike">
                          <a:solidFill>
                            <a:srgbClr val="1B1C1D"/>
                          </a:solidFill>
                          <a:effectLst/>
                          <a:latin typeface="Google Sans Text"/>
                        </a:rPr>
                        <a:t> </a:t>
                      </a:r>
                      <a:r>
                        <a:rPr lang="en-US" altLang="zh-CN" sz="1800" b="0" i="0" u="none" strike="noStrike">
                          <a:solidFill>
                            <a:srgbClr val="1B1C1D"/>
                          </a:solidFill>
                          <a:effectLst/>
                          <a:latin typeface="Google Sans Text"/>
                        </a:rPr>
                        <a:t>(</a:t>
                      </a:r>
                      <a:r>
                        <a:rPr lang="zh-CN" altLang="en-US" sz="1800" b="0" i="0" u="none" strike="noStrike">
                          <a:solidFill>
                            <a:srgbClr val="1B1C1D"/>
                          </a:solidFill>
                          <a:effectLst/>
                          <a:latin typeface="Google Sans Text"/>
                        </a:rPr>
                        <a:t>每个任务一个轻量级适配器，通常为</a:t>
                      </a:r>
                      <a:r>
                        <a:rPr lang="en-US" altLang="zh-CN" sz="1800" b="0" i="0" u="none" strike="noStrike">
                          <a:solidFill>
                            <a:srgbClr val="1B1C1D"/>
                          </a:solidFill>
                          <a:effectLst/>
                          <a:latin typeface="Google Sans Text"/>
                        </a:rPr>
                        <a:t>MB</a:t>
                      </a:r>
                      <a:r>
                        <a:rPr lang="zh-CN" altLang="en-US" sz="1800" b="0" i="0" u="none" strike="noStrike">
                          <a:solidFill>
                            <a:srgbClr val="1B1C1D"/>
                          </a:solidFill>
                          <a:effectLst/>
                          <a:latin typeface="Google Sans Text"/>
                        </a:rPr>
                        <a:t>级别</a:t>
                      </a:r>
                      <a:r>
                        <a:rPr lang="en-US" altLang="zh-CN" sz="1800" b="0" i="0" u="none" strike="noStrike">
                          <a:solidFill>
                            <a:srgbClr val="1B1C1D"/>
                          </a:solidFill>
                          <a:effectLst/>
                          <a:latin typeface="Google Sans Text"/>
                        </a:rPr>
                        <a:t>)</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2033725707"/>
                  </a:ext>
                </a:extLst>
              </a:tr>
              <a:tr h="0">
                <a:tc>
                  <a:txBody>
                    <a:bodyPr/>
                    <a:lstStyle/>
                    <a:p>
                      <a:pPr rtl="0" fontAlgn="t">
                        <a:buNone/>
                      </a:pPr>
                      <a:r>
                        <a:rPr lang="zh-CN" altLang="en-US" sz="1800" b="1" i="0" u="none" strike="noStrike" dirty="0">
                          <a:solidFill>
                            <a:srgbClr val="1B1C1D"/>
                          </a:solidFill>
                          <a:effectLst/>
                          <a:latin typeface="Google Sans Text"/>
                        </a:rPr>
                        <a:t>训练时间</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长</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短</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147207071"/>
                  </a:ext>
                </a:extLst>
              </a:tr>
              <a:tr h="0">
                <a:tc>
                  <a:txBody>
                    <a:bodyPr/>
                    <a:lstStyle/>
                    <a:p>
                      <a:pPr rtl="0" fontAlgn="t">
                        <a:buNone/>
                      </a:pPr>
                      <a:r>
                        <a:rPr lang="zh-CN" altLang="en-US" sz="1800" b="1" i="0" u="none" strike="noStrike" dirty="0">
                          <a:solidFill>
                            <a:srgbClr val="1B1C1D"/>
                          </a:solidFill>
                          <a:effectLst/>
                          <a:latin typeface="Google Sans Text"/>
                        </a:rPr>
                        <a:t>推理延迟</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0" i="0" u="none" strike="noStrike" dirty="0">
                          <a:solidFill>
                            <a:srgbClr val="1B1C1D"/>
                          </a:solidFill>
                          <a:effectLst/>
                          <a:latin typeface="Google Sans Text"/>
                        </a:rPr>
                        <a:t>无额外延迟</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可忽略</a:t>
                      </a:r>
                      <a:r>
                        <a:rPr lang="zh-CN" altLang="en-US" sz="1800" b="0" i="0" u="none" strike="noStrike">
                          <a:solidFill>
                            <a:srgbClr val="1B1C1D"/>
                          </a:solidFill>
                          <a:effectLst/>
                          <a:latin typeface="Google Sans Text"/>
                        </a:rPr>
                        <a:t> </a:t>
                      </a:r>
                      <a:r>
                        <a:rPr lang="en-US" altLang="zh-CN" sz="1800" b="0" i="0" u="none" strike="noStrike">
                          <a:solidFill>
                            <a:srgbClr val="1B1C1D"/>
                          </a:solidFill>
                          <a:effectLst/>
                          <a:latin typeface="Google Sans Text"/>
                        </a:rPr>
                        <a:t>(</a:t>
                      </a:r>
                      <a:r>
                        <a:rPr lang="zh-CN" altLang="en-US" sz="1800" b="0" i="0" u="none" strike="noStrike">
                          <a:solidFill>
                            <a:srgbClr val="1B1C1D"/>
                          </a:solidFill>
                          <a:effectLst/>
                          <a:latin typeface="Google Sans Text"/>
                        </a:rPr>
                        <a:t>如</a:t>
                      </a:r>
                      <a:r>
                        <a:rPr lang="en-US" sz="1800" b="0" i="0" u="none" strike="noStrike">
                          <a:solidFill>
                            <a:srgbClr val="1B1C1D"/>
                          </a:solidFill>
                          <a:effectLst/>
                          <a:latin typeface="Google Sans Text"/>
                        </a:rPr>
                        <a:t>LoRA</a:t>
                      </a:r>
                      <a:r>
                        <a:rPr lang="zh-CN" altLang="en-US" sz="1800" b="0" i="0" u="none" strike="noStrike">
                          <a:solidFill>
                            <a:srgbClr val="1B1C1D"/>
                          </a:solidFill>
                          <a:effectLst/>
                          <a:latin typeface="Google Sans Text"/>
                        </a:rPr>
                        <a:t>合并后</a:t>
                      </a:r>
                      <a:r>
                        <a:rPr lang="en-US" altLang="zh-CN" sz="1800" b="0" i="0" u="none" strike="noStrike">
                          <a:solidFill>
                            <a:srgbClr val="1B1C1D"/>
                          </a:solidFill>
                          <a:effectLst/>
                          <a:latin typeface="Google Sans Text"/>
                        </a:rPr>
                        <a:t>) </a:t>
                      </a:r>
                      <a:r>
                        <a:rPr lang="zh-CN" altLang="en-US" sz="1800" b="0" i="0" u="none" strike="noStrike">
                          <a:solidFill>
                            <a:srgbClr val="1B1C1D"/>
                          </a:solidFill>
                          <a:effectLst/>
                          <a:latin typeface="Google Sans Text"/>
                        </a:rPr>
                        <a:t>或 </a:t>
                      </a:r>
                      <a:r>
                        <a:rPr lang="zh-CN" altLang="en-US" sz="1800" b="1" i="0" u="none" strike="noStrike">
                          <a:solidFill>
                            <a:srgbClr val="1B1C1D"/>
                          </a:solidFill>
                          <a:effectLst/>
                          <a:latin typeface="Google Sans Text"/>
                        </a:rPr>
                        <a:t>有少量增加</a:t>
                      </a:r>
                      <a:r>
                        <a:rPr lang="zh-CN" altLang="en-US" sz="1800" b="0" i="0" u="none" strike="noStrike">
                          <a:solidFill>
                            <a:srgbClr val="1B1C1D"/>
                          </a:solidFill>
                          <a:effectLst/>
                          <a:latin typeface="Google Sans Text"/>
                        </a:rPr>
                        <a:t> </a:t>
                      </a:r>
                      <a:r>
                        <a:rPr lang="en-US" altLang="zh-CN" sz="1800" b="0" i="0" u="none" strike="noStrike">
                          <a:solidFill>
                            <a:srgbClr val="1B1C1D"/>
                          </a:solidFill>
                          <a:effectLst/>
                          <a:latin typeface="Google Sans Text"/>
                        </a:rPr>
                        <a:t>(</a:t>
                      </a:r>
                      <a:r>
                        <a:rPr lang="zh-CN" altLang="en-US" sz="1800" b="0" i="0" u="none" strike="noStrike">
                          <a:solidFill>
                            <a:srgbClr val="1B1C1D"/>
                          </a:solidFill>
                          <a:effectLst/>
                          <a:latin typeface="Google Sans Text"/>
                        </a:rPr>
                        <a:t>如</a:t>
                      </a:r>
                      <a:r>
                        <a:rPr lang="en-US" sz="1800" b="0" i="0" u="none" strike="noStrike">
                          <a:solidFill>
                            <a:srgbClr val="1B1C1D"/>
                          </a:solidFill>
                          <a:effectLst/>
                          <a:latin typeface="Google Sans Text"/>
                        </a:rPr>
                        <a:t>Adapter)</a:t>
                      </a:r>
                      <a:endParaRPr 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505091477"/>
                  </a:ext>
                </a:extLst>
              </a:tr>
              <a:tr h="0">
                <a:tc>
                  <a:txBody>
                    <a:bodyPr/>
                    <a:lstStyle/>
                    <a:p>
                      <a:pPr rtl="0" fontAlgn="t">
                        <a:buNone/>
                      </a:pPr>
                      <a:r>
                        <a:rPr lang="zh-CN" altLang="en-US" sz="1800" b="1" i="0" u="none" strike="noStrike" dirty="0">
                          <a:solidFill>
                            <a:srgbClr val="1B1C1D"/>
                          </a:solidFill>
                          <a:effectLst/>
                          <a:latin typeface="Google Sans Text"/>
                        </a:rPr>
                        <a:t>任务性能</a:t>
                      </a:r>
                      <a:r>
                        <a:rPr lang="en-US" altLang="zh-CN" sz="1800" b="1" i="0" u="none" strike="noStrike" dirty="0">
                          <a:solidFill>
                            <a:srgbClr val="1B1C1D"/>
                          </a:solidFill>
                          <a:effectLst/>
                          <a:latin typeface="Google Sans Text"/>
                        </a:rPr>
                        <a:t>/</a:t>
                      </a:r>
                      <a:r>
                        <a:rPr lang="zh-CN" altLang="en-US" sz="1800" b="1" i="0" u="none" strike="noStrike" dirty="0">
                          <a:solidFill>
                            <a:srgbClr val="1B1C1D"/>
                          </a:solidFill>
                          <a:effectLst/>
                          <a:latin typeface="Google Sans Text"/>
                        </a:rPr>
                        <a:t>准确率</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理论上限最高</a:t>
                      </a:r>
                      <a:r>
                        <a:rPr lang="zh-CN" altLang="en-US" sz="1800" b="0" i="0" u="none" strike="noStrike">
                          <a:solidFill>
                            <a:srgbClr val="1B1C1D"/>
                          </a:solidFill>
                          <a:effectLst/>
                          <a:latin typeface="Google Sans Text"/>
                        </a:rPr>
                        <a:t>，尤其在数据充足时</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具有竞争力</a:t>
                      </a:r>
                      <a:r>
                        <a:rPr lang="zh-CN" altLang="en-US" sz="1800" b="0" i="0" u="none" strike="noStrike" dirty="0">
                          <a:solidFill>
                            <a:srgbClr val="1B1C1D"/>
                          </a:solidFill>
                          <a:effectLst/>
                          <a:latin typeface="Google Sans Text"/>
                        </a:rPr>
                        <a:t>，在多数任务上接近甚至持平</a:t>
                      </a:r>
                      <a:r>
                        <a:rPr lang="en-US" altLang="zh-CN" sz="1800" b="0" i="0" u="none" strike="noStrike" dirty="0">
                          <a:solidFill>
                            <a:srgbClr val="1B1C1D"/>
                          </a:solidFill>
                          <a:effectLst/>
                          <a:latin typeface="Google Sans Text"/>
                        </a:rPr>
                        <a:t>FPFT</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407590346"/>
                  </a:ext>
                </a:extLst>
              </a:tr>
              <a:tr h="0">
                <a:tc>
                  <a:txBody>
                    <a:bodyPr/>
                    <a:lstStyle/>
                    <a:p>
                      <a:pPr rtl="0" fontAlgn="t">
                        <a:buNone/>
                      </a:pPr>
                      <a:r>
                        <a:rPr lang="zh-CN" altLang="en-US" sz="1800" b="1" i="0" u="none" strike="noStrike" dirty="0">
                          <a:solidFill>
                            <a:srgbClr val="1B1C1D"/>
                          </a:solidFill>
                          <a:effectLst/>
                          <a:latin typeface="Google Sans Text"/>
                        </a:rPr>
                        <a:t>灾难性遗忘</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风险高</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风险低</a:t>
                      </a:r>
                      <a:r>
                        <a:rPr lang="zh-CN" altLang="en-US" sz="1800" b="0" i="0" u="none" strike="noStrike" dirty="0">
                          <a:solidFill>
                            <a:srgbClr val="1B1C1D"/>
                          </a:solidFill>
                          <a:effectLst/>
                          <a:latin typeface="Google Sans Text"/>
                        </a:rPr>
                        <a:t>，核心知识被冻结保留</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845510644"/>
                  </a:ext>
                </a:extLst>
              </a:tr>
              <a:tr h="0">
                <a:tc>
                  <a:txBody>
                    <a:bodyPr/>
                    <a:lstStyle/>
                    <a:p>
                      <a:pPr rtl="0" fontAlgn="t">
                        <a:buNone/>
                      </a:pPr>
                      <a:r>
                        <a:rPr lang="zh-CN" altLang="en-US" sz="1800" b="1" i="0" u="none" strike="noStrike" dirty="0">
                          <a:solidFill>
                            <a:srgbClr val="1B1C1D"/>
                          </a:solidFill>
                          <a:effectLst/>
                          <a:latin typeface="Google Sans Text"/>
                        </a:rPr>
                        <a:t>多任务适应性</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差</a:t>
                      </a:r>
                      <a:r>
                        <a:rPr lang="zh-CN" altLang="en-US" sz="1800" b="0" i="0" u="none" strike="noStrike">
                          <a:solidFill>
                            <a:srgbClr val="1B1C1D"/>
                          </a:solidFill>
                          <a:effectLst/>
                          <a:latin typeface="Google Sans Text"/>
                        </a:rPr>
                        <a:t>，成本高，任务间切换困难</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好</a:t>
                      </a:r>
                      <a:r>
                        <a:rPr lang="zh-CN" altLang="en-US" sz="1800" b="0" i="0" u="none" strike="noStrike" dirty="0">
                          <a:solidFill>
                            <a:srgbClr val="1B1C1D"/>
                          </a:solidFill>
                          <a:effectLst/>
                          <a:latin typeface="Google Sans Text"/>
                        </a:rPr>
                        <a:t>，轻量级适配器易于切换和组合</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585981271"/>
                  </a:ext>
                </a:extLst>
              </a:tr>
            </a:tbl>
          </a:graphicData>
        </a:graphic>
      </p:graphicFrame>
      <p:sp>
        <p:nvSpPr>
          <p:cNvPr id="3" name="Rectangle 1">
            <a:extLst>
              <a:ext uri="{FF2B5EF4-FFF2-40B4-BE49-F238E27FC236}">
                <a16:creationId xmlns:a16="http://schemas.microsoft.com/office/drawing/2014/main" id="{3E481B00-423B-B41E-D02E-237A52FE963A}"/>
              </a:ext>
            </a:extLst>
          </p:cNvPr>
          <p:cNvSpPr>
            <a:spLocks noChangeArrowheads="1"/>
          </p:cNvSpPr>
          <p:nvPr/>
        </p:nvSpPr>
        <p:spPr bwMode="auto">
          <a:xfrm>
            <a:off x="4292600" y="1825625"/>
            <a:ext cx="12196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标题 3">
            <a:extLst>
              <a:ext uri="{FF2B5EF4-FFF2-40B4-BE49-F238E27FC236}">
                <a16:creationId xmlns:a16="http://schemas.microsoft.com/office/drawing/2014/main" id="{8BCEDB40-3937-0AE0-1065-701393C6DD49}"/>
              </a:ext>
            </a:extLst>
          </p:cNvPr>
          <p:cNvSpPr>
            <a:spLocks noGrp="1"/>
          </p:cNvSpPr>
          <p:nvPr>
            <p:ph type="title"/>
          </p:nvPr>
        </p:nvSpPr>
        <p:spPr>
          <a:xfrm>
            <a:off x="623635" y="558414"/>
            <a:ext cx="10963473" cy="589190"/>
          </a:xfrm>
        </p:spPr>
        <p:txBody>
          <a:bodyPr/>
          <a:lstStyle/>
          <a:p>
            <a:r>
              <a:rPr lang="zh-CN" altLang="en-US" dirty="0">
                <a:solidFill>
                  <a:srgbClr val="C00000"/>
                </a:solidFill>
              </a:rPr>
              <a:t>全量参数微调 </a:t>
            </a:r>
            <a:r>
              <a:rPr lang="en-US" altLang="zh-CN" dirty="0">
                <a:solidFill>
                  <a:srgbClr val="C00000"/>
                </a:solidFill>
              </a:rPr>
              <a:t>vs </a:t>
            </a:r>
            <a:r>
              <a:rPr lang="zh-CN" altLang="en-US" dirty="0">
                <a:solidFill>
                  <a:srgbClr val="C00000"/>
                </a:solidFill>
              </a:rPr>
              <a:t>参数高效微调</a:t>
            </a:r>
          </a:p>
        </p:txBody>
      </p:sp>
      <p:sp>
        <p:nvSpPr>
          <p:cNvPr id="6" name="文本框 5">
            <a:extLst>
              <a:ext uri="{FF2B5EF4-FFF2-40B4-BE49-F238E27FC236}">
                <a16:creationId xmlns:a16="http://schemas.microsoft.com/office/drawing/2014/main" id="{B9DD6F93-565B-EE26-048B-2A2D26BFB4A4}"/>
              </a:ext>
            </a:extLst>
          </p:cNvPr>
          <p:cNvSpPr txBox="1"/>
          <p:nvPr/>
        </p:nvSpPr>
        <p:spPr>
          <a:xfrm>
            <a:off x="4210684" y="5744590"/>
            <a:ext cx="3775393" cy="523220"/>
          </a:xfrm>
          <a:prstGeom prst="rect">
            <a:avLst/>
          </a:prstGeom>
          <a:noFill/>
        </p:spPr>
        <p:txBody>
          <a:bodyPr wrap="none" rtlCol="0">
            <a:spAutoFit/>
          </a:bodyPr>
          <a:lstStyle/>
          <a:p>
            <a:r>
              <a:rPr lang="zh-CN" altLang="en-US" sz="2800" dirty="0">
                <a:solidFill>
                  <a:srgbClr val="FF0000"/>
                </a:solidFill>
              </a:rPr>
              <a:t>性能与效率的权衡！！</a:t>
            </a:r>
          </a:p>
        </p:txBody>
      </p:sp>
    </p:spTree>
    <p:extLst>
      <p:ext uri="{BB962C8B-B14F-4D97-AF65-F5344CB8AC3E}">
        <p14:creationId xmlns:p14="http://schemas.microsoft.com/office/powerpoint/2010/main" val="309214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2.</a:t>
            </a:r>
            <a:r>
              <a:rPr lang="zh-CN" altLang="en-US" dirty="0"/>
              <a:t> 按训练的流程来划分</a:t>
            </a:r>
          </a:p>
        </p:txBody>
      </p:sp>
      <p:sp>
        <p:nvSpPr>
          <p:cNvPr id="5" name="内容占位符 4"/>
          <p:cNvSpPr>
            <a:spLocks noGrp="1"/>
          </p:cNvSpPr>
          <p:nvPr>
            <p:ph sz="half" idx="1"/>
          </p:nvPr>
        </p:nvSpPr>
        <p:spPr/>
        <p:txBody>
          <a:bodyPr/>
          <a:lstStyle/>
          <a:p>
            <a:r>
              <a:rPr lang="zh-CN" altLang="en-US" dirty="0"/>
              <a:t>按照大模型训练阶段进行微调，或者根据大模型微调的目标来区分，从提示微调 </a:t>
            </a:r>
            <a:r>
              <a:rPr lang="en-US" altLang="zh-CN" dirty="0"/>
              <a:t>Prompt</a:t>
            </a:r>
            <a:r>
              <a:rPr lang="zh-CN" altLang="en-US" dirty="0"/>
              <a:t> </a:t>
            </a:r>
            <a:r>
              <a:rPr lang="en-US" altLang="zh-CN" dirty="0"/>
              <a:t>Tuning</a:t>
            </a:r>
            <a:r>
              <a:rPr lang="zh-CN" altLang="en-US" dirty="0"/>
              <a:t>、有监督微调 </a:t>
            </a:r>
            <a:r>
              <a:rPr lang="en-US" altLang="zh-CN" dirty="0"/>
              <a:t>SFT</a:t>
            </a:r>
            <a:r>
              <a:rPr lang="zh-CN" altLang="en-US" dirty="0"/>
              <a:t>、</a:t>
            </a:r>
            <a:r>
              <a:rPr lang="en-US" altLang="zh-CN" dirty="0"/>
              <a:t>RLHF</a:t>
            </a:r>
            <a:r>
              <a:rPr lang="zh-CN" altLang="en-US" dirty="0"/>
              <a:t> 人类反馈强化学习的方式来划分。</a:t>
            </a:r>
            <a:endParaRPr lang="en-US" altLang="zh-CN" dirty="0"/>
          </a:p>
        </p:txBody>
      </p:sp>
      <p:pic>
        <p:nvPicPr>
          <p:cNvPr id="7" name="图片 6"/>
          <p:cNvPicPr>
            <a:picLocks noChangeAspect="1"/>
          </p:cNvPicPr>
          <p:nvPr/>
        </p:nvPicPr>
        <p:blipFill>
          <a:blip r:embed="rId2" cstate="print"/>
          <a:stretch>
            <a:fillRect/>
          </a:stretch>
        </p:blipFill>
        <p:spPr>
          <a:xfrm>
            <a:off x="3406525" y="2492548"/>
            <a:ext cx="5397691" cy="39255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2.</a:t>
            </a:r>
            <a:r>
              <a:rPr lang="zh-CN" altLang="en-US" dirty="0"/>
              <a:t> 按训练的流程来划分</a:t>
            </a:r>
          </a:p>
        </p:txBody>
      </p:sp>
      <p:pic>
        <p:nvPicPr>
          <p:cNvPr id="6" name="图片 5"/>
          <p:cNvPicPr>
            <a:picLocks noChangeAspect="1"/>
          </p:cNvPicPr>
          <p:nvPr/>
        </p:nvPicPr>
        <p:blipFill>
          <a:blip r:embed="rId2"/>
          <a:stretch>
            <a:fillRect/>
          </a:stretch>
        </p:blipFill>
        <p:spPr>
          <a:xfrm>
            <a:off x="1342505" y="1293324"/>
            <a:ext cx="9525732" cy="51286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In-Context Learning</a:t>
            </a:r>
            <a:r>
              <a:rPr lang="zh-CN" altLang="en-US" dirty="0"/>
              <a:t> 上下文学习</a:t>
            </a:r>
          </a:p>
        </p:txBody>
      </p:sp>
      <p:sp>
        <p:nvSpPr>
          <p:cNvPr id="5" name="内容占位符 4"/>
          <p:cNvSpPr>
            <a:spLocks noGrp="1"/>
          </p:cNvSpPr>
          <p:nvPr>
            <p:ph sz="half" idx="1"/>
          </p:nvPr>
        </p:nvSpPr>
        <p:spPr/>
        <p:txBody>
          <a:bodyPr/>
          <a:lstStyle/>
          <a:p>
            <a:r>
              <a:rPr lang="en-US" altLang="zh-CN" b="1" dirty="0"/>
              <a:t>ICL</a:t>
            </a:r>
            <a:r>
              <a:rPr lang="zh-CN" altLang="en-US" b="1" dirty="0"/>
              <a:t>（</a:t>
            </a:r>
            <a:r>
              <a:rPr lang="en-US" altLang="zh-CN" b="1" dirty="0"/>
              <a:t>In-Context learning</a:t>
            </a:r>
            <a:r>
              <a:rPr lang="zh-CN" altLang="en-US" b="1" dirty="0"/>
              <a:t>）上下文学习：</a:t>
            </a:r>
            <a:r>
              <a:rPr lang="zh-CN" altLang="en-US" dirty="0"/>
              <a:t>区别于普通微调 </a:t>
            </a:r>
            <a:r>
              <a:rPr lang="en-US" altLang="zh-CN" dirty="0"/>
              <a:t>Fine-Tuning</a:t>
            </a:r>
            <a:r>
              <a:rPr lang="zh-CN" altLang="en-US" dirty="0"/>
              <a:t>，不对 </a:t>
            </a:r>
            <a:r>
              <a:rPr lang="en-US" altLang="zh-CN" dirty="0"/>
              <a:t>LLMs</a:t>
            </a:r>
            <a:r>
              <a:rPr lang="zh-CN" altLang="en-US" dirty="0"/>
              <a:t> 执行任何的微调，直接将模型的输入输出拼接起来作为一个 </a:t>
            </a:r>
            <a:r>
              <a:rPr lang="en-US" altLang="zh-CN" dirty="0"/>
              <a:t>prompt</a:t>
            </a:r>
            <a:r>
              <a:rPr lang="zh-CN" altLang="en-US" dirty="0"/>
              <a:t>，引导模型根据输入的数据结构 </a:t>
            </a:r>
            <a:r>
              <a:rPr lang="en-US" altLang="zh-CN" dirty="0"/>
              <a:t>demo</a:t>
            </a:r>
            <a:r>
              <a:rPr lang="zh-CN" altLang="en-US" dirty="0"/>
              <a:t>，给出任务的预测结果。</a:t>
            </a:r>
            <a:endParaRPr lang="en-US" altLang="zh-CN" dirty="0"/>
          </a:p>
          <a:p>
            <a:endParaRPr lang="en-US" altLang="zh-CN" dirty="0"/>
          </a:p>
          <a:p>
            <a:r>
              <a:rPr lang="en-US" altLang="zh-CN" dirty="0"/>
              <a:t>ICL</a:t>
            </a:r>
            <a:r>
              <a:rPr lang="zh-CN" altLang="en-US" dirty="0"/>
              <a:t> 能够基于无监督学习的基础上取得更好模型效果，并且不需要根据特定的任务重新微调 </a:t>
            </a:r>
            <a:r>
              <a:rPr lang="en-US" altLang="zh-CN" dirty="0"/>
              <a:t>Fine-Tuning </a:t>
            </a:r>
            <a:r>
              <a:rPr lang="zh-CN" altLang="en-US" dirty="0"/>
              <a:t>更新模型参数，避免不同任务要重新进行真正的微调。</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大模型业务全流程</a:t>
            </a:r>
          </a:p>
        </p:txBody>
      </p:sp>
      <p:sp>
        <p:nvSpPr>
          <p:cNvPr id="8" name="圆角矩形 7"/>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p:cNvGrpSpPr/>
          <p:nvPr/>
        </p:nvGrpSpPr>
        <p:grpSpPr>
          <a:xfrm>
            <a:off x="469825" y="1470512"/>
            <a:ext cx="2802062" cy="2532963"/>
            <a:chOff x="1443209" y="1288662"/>
            <a:chExt cx="2399377" cy="2532963"/>
          </a:xfrm>
        </p:grpSpPr>
        <p:sp>
          <p:nvSpPr>
            <p:cNvPr id="9" name="圆角矩形 8"/>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p:cNvPicPr>
            <a:picLocks noChangeAspect="1"/>
          </p:cNvPicPr>
          <p:nvPr/>
        </p:nvPicPr>
        <p:blipFill rotWithShape="1">
          <a:blip r:embed="rId2" cstate="print"/>
          <a:srcRect/>
          <a:stretch>
            <a:fillRect/>
          </a:stretch>
        </p:blipFill>
        <p:spPr>
          <a:xfrm>
            <a:off x="5948571" y="4619752"/>
            <a:ext cx="3727093" cy="17755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a:t>
            </a:r>
            <a:r>
              <a:rPr lang="zh-CN" altLang="en-US" dirty="0"/>
              <a:t> 按训练的方式来划分</a:t>
            </a:r>
          </a:p>
        </p:txBody>
      </p:sp>
      <p:sp>
        <p:nvSpPr>
          <p:cNvPr id="5" name="内容占位符 4"/>
          <p:cNvSpPr>
            <a:spLocks noGrp="1"/>
          </p:cNvSpPr>
          <p:nvPr>
            <p:ph sz="half" idx="1"/>
          </p:nvPr>
        </p:nvSpPr>
        <p:spPr>
          <a:xfrm>
            <a:off x="623635" y="1360170"/>
            <a:ext cx="3948365" cy="4994910"/>
          </a:xfrm>
        </p:spPr>
        <p:txBody>
          <a:bodyPr/>
          <a:lstStyle/>
          <a:p>
            <a:pPr marL="0" lvl="1" indent="0">
              <a:buNone/>
            </a:pPr>
            <a:r>
              <a:rPr lang="zh-CN" altLang="en-US" sz="2000" b="1" dirty="0"/>
              <a:t>预训练 </a:t>
            </a:r>
            <a:r>
              <a:rPr lang="en-US" altLang="zh-CN" sz="2000" b="1" dirty="0"/>
              <a:t>Pre-Training</a:t>
            </a:r>
            <a:r>
              <a:rPr lang="zh-CN" altLang="en-US" sz="2000" b="1" dirty="0"/>
              <a:t>：</a:t>
            </a:r>
            <a:endParaRPr lang="en-US" altLang="zh-CN" sz="2000" b="1" dirty="0"/>
          </a:p>
          <a:p>
            <a:pPr marL="596900" lvl="2" indent="-239395">
              <a:buFont typeface="Arial" panose="020B0604020202020204" pitchFamily="34" charset="0"/>
              <a:buChar char="•"/>
            </a:pPr>
            <a:r>
              <a:rPr lang="en-US" altLang="zh-CN" sz="1800" dirty="0"/>
              <a:t>LLMs</a:t>
            </a:r>
            <a:r>
              <a:rPr lang="zh-CN" altLang="en-US" sz="1800" dirty="0"/>
              <a:t> 预训练过程是无监督的，但微调过程往往是有监督的。当进行有监督微调时，模型权重会根据与真实标签的差异进行调整。</a:t>
            </a:r>
            <a:endParaRPr lang="en-US" altLang="zh-CN" sz="1800" dirty="0"/>
          </a:p>
          <a:p>
            <a:pPr marL="0" lvl="1" indent="0">
              <a:buNone/>
            </a:pPr>
            <a:r>
              <a:rPr lang="en-US" altLang="zh-CN" sz="2000" b="1" dirty="0"/>
              <a:t>Supervised fine-tuning</a:t>
            </a:r>
            <a:r>
              <a:rPr lang="zh-CN" altLang="en-US" sz="2000" b="1" dirty="0"/>
              <a:t>，</a:t>
            </a:r>
            <a:r>
              <a:rPr lang="en-US" altLang="zh-CN" sz="2000" b="1" dirty="0"/>
              <a:t> SFT</a:t>
            </a:r>
            <a:r>
              <a:rPr lang="zh-CN" altLang="en-US" sz="2000" b="1" dirty="0"/>
              <a:t>：</a:t>
            </a:r>
            <a:endParaRPr lang="en-US" altLang="zh-CN" sz="2000" b="1" dirty="0"/>
          </a:p>
          <a:p>
            <a:pPr marL="596900" lvl="2" indent="-239395">
              <a:buFont typeface="Arial" panose="020B0604020202020204" pitchFamily="34" charset="0"/>
              <a:buChar char="•"/>
            </a:pPr>
            <a:r>
              <a:rPr lang="zh-CN" altLang="en-US" sz="1800" dirty="0"/>
              <a:t>有监督微调使用有标签的数据（</a:t>
            </a:r>
            <a:r>
              <a:rPr lang="en-US" altLang="zh-CN" sz="1800" dirty="0"/>
              <a:t>Label</a:t>
            </a:r>
            <a:r>
              <a:rPr lang="zh-CN" altLang="en-US" sz="1800" dirty="0"/>
              <a:t> </a:t>
            </a:r>
            <a:r>
              <a:rPr lang="en-US" altLang="zh-CN" sz="1800" dirty="0"/>
              <a:t>Data</a:t>
            </a:r>
            <a:r>
              <a:rPr lang="zh-CN" altLang="en-US" sz="1800" dirty="0"/>
              <a:t>）来调整已经预训练的 </a:t>
            </a:r>
            <a:r>
              <a:rPr lang="en-US" altLang="zh-CN" sz="1800" dirty="0"/>
              <a:t>LLMs</a:t>
            </a:r>
            <a:r>
              <a:rPr lang="zh-CN" altLang="en-US" sz="1800" dirty="0"/>
              <a:t>，使其更适应某一特定场景任务。</a:t>
            </a:r>
            <a:endParaRPr lang="en-US" altLang="zh-CN" sz="1800" dirty="0"/>
          </a:p>
          <a:p>
            <a:pPr lvl="1"/>
            <a:endParaRPr lang="zh-CN" altLang="en-US" dirty="0"/>
          </a:p>
        </p:txBody>
      </p:sp>
      <p:pic>
        <p:nvPicPr>
          <p:cNvPr id="2" name="图片 1"/>
          <p:cNvPicPr>
            <a:picLocks noChangeAspect="1"/>
          </p:cNvPicPr>
          <p:nvPr/>
        </p:nvPicPr>
        <p:blipFill>
          <a:blip r:embed="rId2"/>
          <a:stretch>
            <a:fillRect/>
          </a:stretch>
        </p:blipFill>
        <p:spPr>
          <a:xfrm>
            <a:off x="5108027" y="2021372"/>
            <a:ext cx="6373977" cy="36725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指令微调 </a:t>
            </a:r>
            <a:r>
              <a:rPr lang="en-US" altLang="zh-CN" dirty="0"/>
              <a:t>Instruction Tuning</a:t>
            </a:r>
            <a:endParaRPr lang="zh-CN" altLang="en-US" dirty="0"/>
          </a:p>
        </p:txBody>
      </p:sp>
      <p:sp>
        <p:nvSpPr>
          <p:cNvPr id="5" name="内容占位符 4"/>
          <p:cNvSpPr>
            <a:spLocks noGrp="1"/>
          </p:cNvSpPr>
          <p:nvPr>
            <p:ph sz="half" idx="1"/>
          </p:nvPr>
        </p:nvSpPr>
        <p:spPr/>
        <p:txBody>
          <a:bodyPr/>
          <a:lstStyle/>
          <a:p>
            <a:r>
              <a:rPr lang="zh-CN" altLang="en-US" b="1" dirty="0"/>
              <a:t>指令微调 </a:t>
            </a:r>
            <a:r>
              <a:rPr lang="en-US" altLang="zh-CN" b="1" dirty="0"/>
              <a:t>Instruction Tuning</a:t>
            </a:r>
            <a:r>
              <a:rPr lang="zh-CN" altLang="en-US" b="1" dirty="0"/>
              <a:t> 可以被视为有监督微调 </a:t>
            </a:r>
            <a:r>
              <a:rPr lang="en-US" altLang="zh-CN" b="1" dirty="0"/>
              <a:t>SFT</a:t>
            </a:r>
            <a:r>
              <a:rPr lang="zh-CN" altLang="en-US" b="1" dirty="0"/>
              <a:t> 的一种特殊形式</a:t>
            </a:r>
            <a:endParaRPr lang="en-US" altLang="zh-CN" b="1" dirty="0"/>
          </a:p>
          <a:p>
            <a:pPr lvl="1"/>
            <a:r>
              <a:rPr lang="en-US" altLang="zh-CN" b="1" dirty="0"/>
              <a:t>SFT</a:t>
            </a:r>
            <a:r>
              <a:rPr lang="zh-CN" altLang="en-US" b="1" dirty="0"/>
              <a:t>：</a:t>
            </a:r>
            <a:r>
              <a:rPr lang="zh-CN" altLang="en-US" dirty="0"/>
              <a:t>使用标记数据对预训练模型进行微调的过程，以便模型能够更好地执行特定任务。</a:t>
            </a:r>
            <a:endParaRPr lang="en-US" altLang="zh-CN" dirty="0"/>
          </a:p>
          <a:p>
            <a:pPr lvl="1"/>
            <a:r>
              <a:rPr lang="en-US" altLang="zh-CN" b="1" dirty="0"/>
              <a:t>IT</a:t>
            </a:r>
            <a:r>
              <a:rPr lang="zh-CN" altLang="en-US" b="1" dirty="0"/>
              <a:t>：</a:t>
            </a:r>
            <a:r>
              <a:rPr lang="zh-CN" altLang="en-US" dirty="0"/>
              <a:t>通过 </a:t>
            </a:r>
            <a:r>
              <a:rPr lang="en-US" altLang="zh-CN" dirty="0"/>
              <a:t>&lt;</a:t>
            </a:r>
            <a:r>
              <a:rPr lang="zh-CN" altLang="en-US" dirty="0"/>
              <a:t>指令，输出</a:t>
            </a:r>
            <a:r>
              <a:rPr lang="en-US" altLang="zh-CN" dirty="0"/>
              <a:t>&gt;</a:t>
            </a:r>
            <a:r>
              <a:rPr lang="zh-CN" altLang="en-US" dirty="0"/>
              <a:t> 对的数据集上进一步训练 </a:t>
            </a:r>
            <a:r>
              <a:rPr lang="en-US" altLang="zh-CN" dirty="0"/>
              <a:t>LLMs</a:t>
            </a:r>
            <a:r>
              <a:rPr lang="zh-CN" altLang="en-US" dirty="0"/>
              <a:t> 的过程，以增强 </a:t>
            </a:r>
            <a:r>
              <a:rPr lang="en-US" altLang="zh-CN" dirty="0"/>
              <a:t>LLMs</a:t>
            </a:r>
            <a:r>
              <a:rPr lang="zh-CN" altLang="en-US" dirty="0"/>
              <a:t> 能力和可控性。</a:t>
            </a:r>
            <a:endParaRPr lang="en-US" altLang="zh-CN" dirty="0"/>
          </a:p>
          <a:p>
            <a:pPr marL="239395" lvl="1" indent="-239395">
              <a:buFont typeface="Arial" panose="020B0604020202020204" pitchFamily="34" charset="0"/>
              <a:buChar char="•"/>
            </a:pPr>
            <a:endParaRPr lang="en-US" altLang="zh-CN" sz="2000" dirty="0"/>
          </a:p>
          <a:p>
            <a:pPr marL="239395" lvl="1" indent="-239395">
              <a:buFont typeface="Arial" panose="020B0604020202020204" pitchFamily="34" charset="0"/>
              <a:buChar char="•"/>
            </a:pPr>
            <a:r>
              <a:rPr lang="zh-CN" altLang="en-US" sz="2000" dirty="0"/>
              <a:t>特殊之处在于其数据集的结构，由人类指令和期望的输出组成进行配对。这种数据结构使得指令微调专注于让模型理解和遵循人类指令。作为</a:t>
            </a:r>
            <a:r>
              <a:rPr lang="zh-CN" altLang="en-US" sz="2000" b="1" dirty="0"/>
              <a:t>有监督微调的一种特殊形式，专注于通过理解和遵循人类指令来增强大型语言模型的能力和可控性。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概念区分</a:t>
            </a:r>
          </a:p>
        </p:txBody>
      </p:sp>
      <p:sp>
        <p:nvSpPr>
          <p:cNvPr id="5" name="内容占位符 4"/>
          <p:cNvSpPr>
            <a:spLocks noGrp="1"/>
          </p:cNvSpPr>
          <p:nvPr>
            <p:ph sz="half" idx="1"/>
          </p:nvPr>
        </p:nvSpPr>
        <p:spPr>
          <a:xfrm>
            <a:off x="623635" y="3352800"/>
            <a:ext cx="10963473" cy="3002280"/>
          </a:xfrm>
        </p:spPr>
        <p:txBody>
          <a:bodyPr/>
          <a:lstStyle/>
          <a:p>
            <a:r>
              <a:rPr lang="en-US" altLang="zh-CN" b="1" dirty="0"/>
              <a:t>PEFT</a:t>
            </a:r>
            <a:r>
              <a:rPr lang="zh-CN" altLang="en-US" b="1" dirty="0"/>
              <a:t> </a:t>
            </a:r>
            <a:r>
              <a:rPr lang="en-US" altLang="zh-CN" b="1" dirty="0"/>
              <a:t>Parameter Efficient Fine-Tuning</a:t>
            </a:r>
            <a:r>
              <a:rPr lang="zh-CN" altLang="en-US" b="1" dirty="0"/>
              <a:t>，参数高效微调，通常俗称低参微调</a:t>
            </a:r>
            <a:endParaRPr lang="en-US" altLang="zh-CN" b="1" dirty="0"/>
          </a:p>
          <a:p>
            <a:r>
              <a:rPr lang="en-US" altLang="zh-CN" dirty="0"/>
              <a:t>Full Parameter Fine-Tuning</a:t>
            </a:r>
            <a:r>
              <a:rPr lang="zh-CN" altLang="en-US" dirty="0"/>
              <a:t>，全参微调，俗称普通微调</a:t>
            </a:r>
            <a:endParaRPr lang="en-US" altLang="zh-CN" dirty="0"/>
          </a:p>
          <a:p>
            <a:r>
              <a:rPr lang="en-US" altLang="zh-CN" b="1" dirty="0"/>
              <a:t>Supervised Fine-Tuning</a:t>
            </a:r>
            <a:r>
              <a:rPr lang="zh-CN" altLang="en-US" b="1" dirty="0"/>
              <a:t>，</a:t>
            </a:r>
            <a:r>
              <a:rPr lang="en-US" altLang="zh-CN" b="1" dirty="0"/>
              <a:t>SFT</a:t>
            </a:r>
            <a:r>
              <a:rPr lang="zh-CN" altLang="en-US" b="1" dirty="0"/>
              <a:t>，有监督微调</a:t>
            </a:r>
            <a:endParaRPr lang="en-US" altLang="zh-CN" b="1" dirty="0"/>
          </a:p>
          <a:p>
            <a:r>
              <a:rPr lang="en-US" altLang="zh-CN" dirty="0"/>
              <a:t>Instruction Tuning</a:t>
            </a:r>
            <a:r>
              <a:rPr lang="zh-CN" altLang="en-US" dirty="0"/>
              <a:t>，指令微调</a:t>
            </a:r>
            <a:endParaRPr lang="en-US" altLang="zh-CN" dirty="0"/>
          </a:p>
          <a:p>
            <a:r>
              <a:rPr lang="en-US" altLang="zh-CN" dirty="0"/>
              <a:t>RLHF</a:t>
            </a:r>
            <a:r>
              <a:rPr lang="zh-CN" altLang="en-US" dirty="0"/>
              <a:t>，</a:t>
            </a:r>
            <a:r>
              <a:rPr lang="en-US" altLang="zh-CN" dirty="0"/>
              <a:t>Reinforcement</a:t>
            </a:r>
            <a:r>
              <a:rPr lang="zh-CN" altLang="en-US" dirty="0"/>
              <a:t> </a:t>
            </a:r>
            <a:r>
              <a:rPr lang="en-US" altLang="zh-CN" dirty="0"/>
              <a:t>Learning Human Feedback</a:t>
            </a:r>
            <a:r>
              <a:rPr lang="zh-CN" altLang="en-US" dirty="0"/>
              <a:t>，人类反馈强化学习</a:t>
            </a:r>
            <a:endParaRPr lang="en-US" altLang="zh-CN" dirty="0"/>
          </a:p>
        </p:txBody>
      </p:sp>
      <p:sp>
        <p:nvSpPr>
          <p:cNvPr id="9" name="矩形 8"/>
          <p:cNvSpPr/>
          <p:nvPr/>
        </p:nvSpPr>
        <p:spPr>
          <a:xfrm>
            <a:off x="623635"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按微调参数规模划分</a:t>
            </a:r>
            <a:endParaRPr lang="en-US" altLang="zh-CN" sz="2400" b="1" dirty="0">
              <a:solidFill>
                <a:schemeClr val="bg1"/>
              </a:solidFill>
            </a:endParaRPr>
          </a:p>
        </p:txBody>
      </p:sp>
      <p:sp>
        <p:nvSpPr>
          <p:cNvPr id="10" name="矩形 9"/>
          <p:cNvSpPr/>
          <p:nvPr/>
        </p:nvSpPr>
        <p:spPr>
          <a:xfrm>
            <a:off x="4352496"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按训练的流程来划分</a:t>
            </a:r>
            <a:endParaRPr lang="en-US" altLang="zh-CN" sz="2400" b="1" dirty="0">
              <a:solidFill>
                <a:schemeClr val="bg1"/>
              </a:solidFill>
            </a:endParaRPr>
          </a:p>
        </p:txBody>
      </p:sp>
      <p:sp>
        <p:nvSpPr>
          <p:cNvPr id="11" name="矩形 10"/>
          <p:cNvSpPr/>
          <p:nvPr/>
        </p:nvSpPr>
        <p:spPr>
          <a:xfrm>
            <a:off x="8081356"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按训练的方式来划分</a:t>
            </a:r>
            <a:endParaRPr lang="en-US" altLang="zh-CN" sz="2400" b="1"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a:prstGeom prst="rect">
            <a:avLst/>
          </a:prstGeom>
        </p:spPr>
        <p:txBody>
          <a:bodyPr>
            <a:normAutofit/>
          </a:bodyPr>
          <a:lstStyle/>
          <a:p>
            <a:r>
              <a:rPr lang="en-US" altLang="zh-CN" dirty="0"/>
              <a:t>3.</a:t>
            </a:r>
            <a:r>
              <a:rPr lang="zh-CN" altLang="en-US" dirty="0"/>
              <a:t> 大模型训练流程</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经典 </a:t>
            </a:r>
            <a:r>
              <a:rPr lang="en-US" altLang="zh-CN" dirty="0"/>
              <a:t>LLMs</a:t>
            </a:r>
            <a:r>
              <a:rPr lang="zh-CN" altLang="en-US" dirty="0"/>
              <a:t> 训练流程</a:t>
            </a:r>
          </a:p>
        </p:txBody>
      </p:sp>
      <p:sp>
        <p:nvSpPr>
          <p:cNvPr id="5" name="内容占位符 4"/>
          <p:cNvSpPr>
            <a:spLocks noGrp="1"/>
          </p:cNvSpPr>
          <p:nvPr>
            <p:ph sz="half" idx="1"/>
          </p:nvPr>
        </p:nvSpPr>
        <p:spPr/>
        <p:txBody>
          <a:bodyPr/>
          <a:lstStyle/>
          <a:p>
            <a:r>
              <a:rPr lang="zh-CN" altLang="en-US" dirty="0"/>
              <a:t>目前基于 </a:t>
            </a:r>
            <a:r>
              <a:rPr lang="en-US" altLang="zh-CN" dirty="0"/>
              <a:t>Transformer</a:t>
            </a:r>
            <a:r>
              <a:rPr lang="zh-CN" altLang="en-US" dirty="0"/>
              <a:t> 的大型语言模型，例如 </a:t>
            </a:r>
            <a:r>
              <a:rPr lang="en-US" altLang="zh-CN" dirty="0"/>
              <a:t>ChatGPT</a:t>
            </a:r>
            <a:r>
              <a:rPr lang="zh-CN" altLang="en-US" dirty="0"/>
              <a:t> 或 </a:t>
            </a:r>
            <a:r>
              <a:rPr lang="en-US" altLang="zh-CN" dirty="0"/>
              <a:t>Llama 2</a:t>
            </a:r>
            <a:r>
              <a:rPr lang="zh-CN" altLang="en-US" dirty="0"/>
              <a:t>，大体都包括三个训练步骤：</a:t>
            </a:r>
            <a:r>
              <a:rPr lang="zh-CN" altLang="en-US" b="1" dirty="0"/>
              <a:t>预训练 </a:t>
            </a:r>
            <a:r>
              <a:rPr lang="en-US" altLang="zh-CN" b="1" dirty="0"/>
              <a:t>Pre-training</a:t>
            </a:r>
            <a:r>
              <a:rPr lang="zh-CN" altLang="en-US" b="1" dirty="0"/>
              <a:t>，有监督微调 </a:t>
            </a:r>
            <a:r>
              <a:rPr lang="en-US" altLang="zh-CN" b="1" dirty="0"/>
              <a:t>Supervised finetuning</a:t>
            </a:r>
            <a:r>
              <a:rPr lang="zh-CN" altLang="en-US" b="1" dirty="0"/>
              <a:t>、对齐 </a:t>
            </a:r>
            <a:r>
              <a:rPr lang="en-US" altLang="zh-CN" b="1" dirty="0"/>
              <a:t>Alignment</a:t>
            </a:r>
            <a:r>
              <a:rPr lang="zh-CN" altLang="en-US" b="1" dirty="0"/>
              <a:t>。</a:t>
            </a:r>
            <a:endParaRPr lang="en-US" altLang="zh-CN" b="1" dirty="0"/>
          </a:p>
          <a:p>
            <a:endParaRPr lang="zh-CN" altLang="en-US" b="1" dirty="0"/>
          </a:p>
          <a:p>
            <a:r>
              <a:rPr lang="en-US" altLang="zh-CN" dirty="0"/>
              <a:t>1</a:t>
            </a:r>
            <a:r>
              <a:rPr lang="zh-CN" altLang="en-US" dirty="0"/>
              <a:t>）预训练阶段，模型会学习来自海量、无标注文本数据集的知识；</a:t>
            </a:r>
            <a:endParaRPr lang="en-US" altLang="zh-CN" dirty="0"/>
          </a:p>
          <a:p>
            <a:r>
              <a:rPr lang="en-US" altLang="zh-CN" dirty="0"/>
              <a:t>2</a:t>
            </a:r>
            <a:r>
              <a:rPr lang="zh-CN" altLang="en-US" dirty="0"/>
              <a:t>）然后使用有监督微调的方式来细化模型，以便后期在推理的过程中更好地遵守特定指令；</a:t>
            </a:r>
            <a:endParaRPr lang="en-US" altLang="zh-CN" dirty="0"/>
          </a:p>
          <a:p>
            <a:r>
              <a:rPr lang="en-US" altLang="zh-CN" dirty="0"/>
              <a:t>3</a:t>
            </a:r>
            <a:r>
              <a:rPr lang="zh-CN" altLang="en-US" dirty="0"/>
              <a:t>）最后使用对齐技术使 </a:t>
            </a:r>
            <a:r>
              <a:rPr lang="en-US" altLang="zh-CN" dirty="0"/>
              <a:t>LLMs</a:t>
            </a:r>
            <a:r>
              <a:rPr lang="zh-CN" altLang="en-US" dirty="0"/>
              <a:t> 可以更有用且更安全地响应用户的提示 </a:t>
            </a:r>
            <a:r>
              <a:rPr lang="en-US" altLang="zh-CN" dirty="0"/>
              <a:t>Prompt</a:t>
            </a:r>
            <a:r>
              <a:rPr lang="zh-CN" altLang="en-US" dirty="0"/>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 </a:t>
            </a:r>
            <a:r>
              <a:rPr lang="zh-CN" altLang="en-US" dirty="0"/>
              <a:t>预训练 </a:t>
            </a:r>
            <a:r>
              <a:rPr lang="en-US" altLang="zh-CN" dirty="0"/>
              <a:t>Pretraining</a:t>
            </a:r>
            <a:endParaRPr lang="zh-CN" altLang="en-US" dirty="0"/>
          </a:p>
        </p:txBody>
      </p:sp>
      <p:sp>
        <p:nvSpPr>
          <p:cNvPr id="5" name="内容占位符 4"/>
          <p:cNvSpPr>
            <a:spLocks noGrp="1"/>
          </p:cNvSpPr>
          <p:nvPr>
            <p:ph sz="half" idx="1"/>
          </p:nvPr>
        </p:nvSpPr>
        <p:spPr/>
        <p:txBody>
          <a:bodyPr/>
          <a:lstStyle/>
          <a:p>
            <a:r>
              <a:rPr lang="zh-CN" altLang="en-US" dirty="0"/>
              <a:t>预训练阶段通常需要数十到百亿 </a:t>
            </a:r>
            <a:r>
              <a:rPr lang="en-US" altLang="zh-CN" dirty="0"/>
              <a:t>Token</a:t>
            </a:r>
            <a:r>
              <a:rPr lang="zh-CN" altLang="en-US" dirty="0"/>
              <a:t> 的文本语料库，但训练目标只是简单的「下一个单词预测」（</a:t>
            </a:r>
            <a:r>
              <a:rPr lang="en-US" altLang="zh-CN" dirty="0"/>
              <a:t>next word prediction</a:t>
            </a:r>
            <a:r>
              <a:rPr lang="zh-CN" altLang="en-US" dirty="0"/>
              <a:t>）任务。</a:t>
            </a:r>
          </a:p>
        </p:txBody>
      </p:sp>
      <p:pic>
        <p:nvPicPr>
          <p:cNvPr id="6" name="图片 5"/>
          <p:cNvPicPr>
            <a:picLocks noChangeAspect="1"/>
          </p:cNvPicPr>
          <p:nvPr/>
        </p:nvPicPr>
        <p:blipFill>
          <a:blip r:embed="rId2"/>
          <a:stretch>
            <a:fillRect/>
          </a:stretch>
        </p:blipFill>
        <p:spPr>
          <a:xfrm>
            <a:off x="2680144" y="2303836"/>
            <a:ext cx="6836474" cy="40512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1. </a:t>
            </a:r>
            <a:r>
              <a:rPr lang="zh-CN" altLang="en-US" dirty="0"/>
              <a:t>预训练 </a:t>
            </a:r>
            <a:r>
              <a:rPr lang="en-US" altLang="zh-CN" dirty="0"/>
              <a:t>Pretraining</a:t>
            </a:r>
            <a:endParaRPr kumimoji="1" lang="zh-CN" altLang="en-US" dirty="0"/>
          </a:p>
        </p:txBody>
      </p:sp>
      <p:sp>
        <p:nvSpPr>
          <p:cNvPr id="8" name="内容占位符 7"/>
          <p:cNvSpPr>
            <a:spLocks noGrp="1"/>
          </p:cNvSpPr>
          <p:nvPr>
            <p:ph sz="half" idx="1"/>
          </p:nvPr>
        </p:nvSpPr>
        <p:spPr/>
        <p:txBody>
          <a:bodyPr/>
          <a:lstStyle/>
          <a:p>
            <a:r>
              <a:rPr lang="zh-CN" altLang="en-US" dirty="0"/>
              <a:t>预训练阶段通常需要数十到百亿 </a:t>
            </a:r>
            <a:r>
              <a:rPr lang="en-US" altLang="zh-CN" dirty="0"/>
              <a:t>Token</a:t>
            </a:r>
            <a:r>
              <a:rPr lang="zh-CN" altLang="en-US" dirty="0"/>
              <a:t> 的文本语料库，但训练目标只是简单的「下一个单词预测」（</a:t>
            </a:r>
            <a:r>
              <a:rPr lang="en-US" altLang="zh-CN" dirty="0"/>
              <a:t>next word prediction</a:t>
            </a:r>
            <a:r>
              <a:rPr lang="zh-CN" altLang="en-US" dirty="0"/>
              <a:t>）任务。</a:t>
            </a:r>
          </a:p>
        </p:txBody>
      </p:sp>
      <p:pic>
        <p:nvPicPr>
          <p:cNvPr id="10" name="图片 9"/>
          <p:cNvPicPr>
            <a:picLocks noChangeAspect="1"/>
          </p:cNvPicPr>
          <p:nvPr/>
        </p:nvPicPr>
        <p:blipFill>
          <a:blip r:embed="rId2"/>
          <a:stretch>
            <a:fillRect/>
          </a:stretch>
        </p:blipFill>
        <p:spPr>
          <a:xfrm>
            <a:off x="2044467" y="2295512"/>
            <a:ext cx="8107828" cy="40595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1. </a:t>
            </a:r>
            <a:r>
              <a:rPr lang="zh-CN" altLang="en-US" dirty="0"/>
              <a:t>预训练 </a:t>
            </a:r>
            <a:r>
              <a:rPr lang="en-US" altLang="zh-CN" dirty="0"/>
              <a:t>Pretraining</a:t>
            </a:r>
            <a:endParaRPr kumimoji="1" lang="zh-CN" altLang="en-US" dirty="0"/>
          </a:p>
        </p:txBody>
      </p:sp>
      <p:sp>
        <p:nvSpPr>
          <p:cNvPr id="8" name="内容占位符 7"/>
          <p:cNvSpPr>
            <a:spLocks noGrp="1"/>
          </p:cNvSpPr>
          <p:nvPr>
            <p:ph sz="half" idx="1"/>
          </p:nvPr>
        </p:nvSpPr>
        <p:spPr/>
        <p:txBody>
          <a:bodyPr/>
          <a:lstStyle/>
          <a:p>
            <a:r>
              <a:rPr lang="zh-CN" altLang="en-US" dirty="0"/>
              <a:t>自监督预训练（无监督学习）：让大模型从大规模数据中学习，不依赖人工标注完成训练，因为训练</a:t>
            </a:r>
            <a:r>
              <a:rPr lang="en-US" altLang="zh-CN" dirty="0"/>
              <a:t>/</a:t>
            </a:r>
            <a:r>
              <a:rPr lang="zh-CN" altLang="en-US" dirty="0"/>
              <a:t>学习的标签（</a:t>
            </a:r>
            <a:r>
              <a:rPr lang="en-US" altLang="zh-CN" dirty="0"/>
              <a:t>Label </a:t>
            </a:r>
            <a:r>
              <a:rPr lang="zh-CN" altLang="en-US" dirty="0"/>
              <a:t> </a:t>
            </a:r>
            <a:r>
              <a:rPr lang="en-US" altLang="zh-CN" dirty="0"/>
              <a:t>Data</a:t>
            </a:r>
            <a:r>
              <a:rPr lang="zh-CN" altLang="en-US" dirty="0"/>
              <a:t>）是文本的后续单词，已经暗含在训练数据集中。</a:t>
            </a:r>
          </a:p>
        </p:txBody>
      </p:sp>
      <p:pic>
        <p:nvPicPr>
          <p:cNvPr id="4" name="图片 3"/>
          <p:cNvPicPr>
            <a:picLocks noChangeAspect="1"/>
          </p:cNvPicPr>
          <p:nvPr/>
        </p:nvPicPr>
        <p:blipFill>
          <a:blip r:embed="rId2"/>
          <a:stretch>
            <a:fillRect/>
          </a:stretch>
        </p:blipFill>
        <p:spPr>
          <a:xfrm>
            <a:off x="2016885" y="2383505"/>
            <a:ext cx="8162991" cy="40871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2. </a:t>
            </a:r>
            <a:r>
              <a:rPr lang="zh-CN" altLang="en-US" dirty="0"/>
              <a:t>有监督微调 </a:t>
            </a:r>
            <a:r>
              <a:rPr lang="en-US" altLang="zh-CN" dirty="0"/>
              <a:t>Supervised finetuning</a:t>
            </a:r>
            <a:endParaRPr kumimoji="1" lang="zh-CN" altLang="en-US" dirty="0"/>
          </a:p>
        </p:txBody>
      </p:sp>
      <p:sp>
        <p:nvSpPr>
          <p:cNvPr id="8" name="内容占位符 7"/>
          <p:cNvSpPr>
            <a:spLocks noGrp="1"/>
          </p:cNvSpPr>
          <p:nvPr>
            <p:ph sz="half" idx="1"/>
          </p:nvPr>
        </p:nvSpPr>
        <p:spPr/>
        <p:txBody>
          <a:bodyPr/>
          <a:lstStyle/>
          <a:p>
            <a:r>
              <a:rPr lang="zh-CN" altLang="en-US" dirty="0"/>
              <a:t>第二阶段仍然是「</a:t>
            </a:r>
            <a:r>
              <a:rPr lang="en-US" altLang="zh-CN" dirty="0"/>
              <a:t>next token prediction</a:t>
            </a:r>
            <a:r>
              <a:rPr lang="zh-CN" altLang="en-US" dirty="0"/>
              <a:t>」任务，区别在于数据集，需要人工标注的指令数据集，模型输入是一个指令或者特殊的数据结构，输出为期望大模型的回复内容。</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2669381" y="2527081"/>
            <a:ext cx="6858000" cy="3695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2. </a:t>
            </a:r>
            <a:r>
              <a:rPr lang="zh-CN" altLang="en-US" dirty="0"/>
              <a:t>有监督微调 </a:t>
            </a:r>
            <a:r>
              <a:rPr lang="en-US" altLang="zh-CN" dirty="0"/>
              <a:t>Supervised finetuning</a:t>
            </a:r>
            <a:endParaRPr kumimoji="1" lang="zh-CN" altLang="en-US" dirty="0"/>
          </a:p>
        </p:txBody>
      </p:sp>
      <p:sp>
        <p:nvSpPr>
          <p:cNvPr id="8" name="内容占位符 7"/>
          <p:cNvSpPr>
            <a:spLocks noGrp="1"/>
          </p:cNvSpPr>
          <p:nvPr>
            <p:ph sz="half" idx="1"/>
          </p:nvPr>
        </p:nvSpPr>
        <p:spPr/>
        <p:txBody>
          <a:bodyPr/>
          <a:lstStyle/>
          <a:p>
            <a:r>
              <a:rPr lang="zh-CN" altLang="en-US" dirty="0"/>
              <a:t>数据形式类似于：</a:t>
            </a:r>
          </a:p>
          <a:p>
            <a:pPr lvl="1"/>
            <a:r>
              <a:rPr lang="en-US" altLang="zh-CN" sz="1600" dirty="0"/>
              <a:t>Instruction: "Write a  about a pelican."</a:t>
            </a:r>
          </a:p>
          <a:p>
            <a:pPr lvl="1"/>
            <a:r>
              <a:rPr lang="en-US" altLang="zh-CN" sz="1600" dirty="0"/>
              <a:t>Output: "There once was a pelican so fine...”</a:t>
            </a:r>
          </a:p>
          <a:p>
            <a:pPr lvl="1"/>
            <a:endParaRPr lang="en-US" altLang="zh-CN" sz="1600" dirty="0"/>
          </a:p>
          <a:p>
            <a:pPr marL="239395" lvl="1" indent="-239395">
              <a:buFont typeface="Arial" panose="020B0604020202020204" pitchFamily="34" charset="0"/>
              <a:buChar char="•"/>
            </a:pPr>
            <a:r>
              <a:rPr lang="zh-CN" altLang="en-US" sz="2000" dirty="0"/>
              <a:t>程序会将指令文本作为大模型的输入（</a:t>
            </a:r>
            <a:r>
              <a:rPr lang="en-US" altLang="zh-CN" sz="2000" dirty="0"/>
              <a:t>Prompt</a:t>
            </a:r>
            <a:r>
              <a:rPr lang="zh-CN" altLang="en-US" sz="2000" dirty="0"/>
              <a:t> </a:t>
            </a:r>
            <a:r>
              <a:rPr lang="en-US" altLang="zh-CN" sz="2000" dirty="0"/>
              <a:t>and/or</a:t>
            </a:r>
            <a:r>
              <a:rPr lang="zh-CN" altLang="en-US" sz="2000" dirty="0"/>
              <a:t> </a:t>
            </a:r>
            <a:r>
              <a:rPr lang="en-US" altLang="zh-CN" sz="2000" dirty="0"/>
              <a:t>Instruction</a:t>
            </a:r>
            <a:r>
              <a:rPr lang="zh-CN" altLang="en-US" sz="2000" dirty="0"/>
              <a:t>），并逐个 </a:t>
            </a:r>
            <a:r>
              <a:rPr lang="en-US" altLang="zh-CN" sz="2000" dirty="0"/>
              <a:t>Token</a:t>
            </a:r>
            <a:r>
              <a:rPr lang="zh-CN" altLang="en-US" sz="2000" dirty="0"/>
              <a:t> 输出，训练目标是与预期输出相同。</a:t>
            </a:r>
            <a:endParaRPr lang="zh-CN" altLang="en-US" dirty="0"/>
          </a:p>
          <a:p>
            <a:r>
              <a:rPr lang="zh-CN" altLang="en-US" dirty="0"/>
              <a:t>虽然 </a:t>
            </a:r>
            <a:r>
              <a:rPr lang="en-US" altLang="zh-CN" dirty="0"/>
              <a:t>1</a:t>
            </a:r>
            <a:r>
              <a:rPr lang="zh-CN" altLang="en-US" dirty="0"/>
              <a:t> 阶段和 </a:t>
            </a:r>
            <a:r>
              <a:rPr lang="en-US" altLang="zh-CN" dirty="0"/>
              <a:t>2</a:t>
            </a:r>
            <a:r>
              <a:rPr lang="zh-CN" altLang="en-US" dirty="0"/>
              <a:t> 阶段都采用「</a:t>
            </a:r>
            <a:r>
              <a:rPr lang="en-US" altLang="zh-CN" dirty="0"/>
              <a:t>next token prediction</a:t>
            </a:r>
            <a:r>
              <a:rPr lang="zh-CN" altLang="en-US" dirty="0"/>
              <a:t>」训练方式，</a:t>
            </a:r>
            <a:r>
              <a:rPr lang="zh-CN" altLang="en-US" b="1" dirty="0"/>
              <a:t>但 </a:t>
            </a:r>
            <a:r>
              <a:rPr lang="en-US" altLang="zh-CN" b="1" dirty="0"/>
              <a:t>SFT</a:t>
            </a:r>
            <a:r>
              <a:rPr lang="zh-CN" altLang="en-US" b="1" dirty="0"/>
              <a:t> 的数据集通常比预训练数据小得多</a:t>
            </a:r>
            <a:r>
              <a:rPr lang="zh-CN" altLang="en-US" dirty="0"/>
              <a:t>，指令数据集需要提供标注结果（如 </a:t>
            </a:r>
            <a:r>
              <a:rPr lang="en-US" altLang="zh-CN" dirty="0"/>
              <a:t>RLHF</a:t>
            </a:r>
            <a:r>
              <a:rPr lang="zh-CN" altLang="en-US" dirty="0"/>
              <a:t>），所以无法大规模应用。</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1"/>
            <a:ext cx="10958766" cy="626915"/>
          </a:xfrm>
        </p:spPr>
        <p:txBody>
          <a:bodyPr/>
          <a:lstStyle/>
          <a:p>
            <a:r>
              <a:rPr lang="zh-CN" altLang="en-US" sz="3600" dirty="0">
                <a:latin typeface="+mj-ea"/>
                <a:sym typeface="Huawei Sans" panose="020C0503030203020204" pitchFamily="34" charset="0"/>
              </a:rPr>
              <a:t>关于大模型 </a:t>
            </a:r>
            <a:r>
              <a:rPr lang="en-US" altLang="zh-CN" sz="3600" dirty="0">
                <a:latin typeface="+mj-ea"/>
                <a:sym typeface="Huawei Sans" panose="020C0503030203020204" pitchFamily="34" charset="0"/>
              </a:rPr>
              <a:t>–</a:t>
            </a:r>
            <a:r>
              <a:rPr lang="zh-CN" altLang="en-US" sz="3600" dirty="0">
                <a:latin typeface="+mj-ea"/>
                <a:sym typeface="Huawei Sans" panose="020C0503030203020204" pitchFamily="34" charset="0"/>
              </a:rPr>
              <a:t> 微调系列</a:t>
            </a:r>
            <a:endParaRPr lang="zh-CN" altLang="en-US" sz="3600" dirty="0"/>
          </a:p>
        </p:txBody>
      </p:sp>
      <p:sp>
        <p:nvSpPr>
          <p:cNvPr id="3" name="内容占位符 2"/>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lvl="1">
              <a:lnSpc>
                <a:spcPct val="130000"/>
              </a:lnSpc>
              <a:buClr>
                <a:srgbClr val="92D050"/>
              </a:buClr>
            </a:pPr>
            <a:r>
              <a:rPr lang="zh-CN" altLang="en-US" sz="2400" b="1" dirty="0">
                <a:latin typeface="Gill Sans MT" panose="020B0502020104020203" pitchFamily="34" charset="0"/>
              </a:rPr>
              <a:t>大模型微调基础：</a:t>
            </a:r>
            <a:r>
              <a:rPr lang="zh-CN" altLang="en-US" sz="2000" dirty="0">
                <a:latin typeface="Gill Sans MT" panose="020B0502020104020203" pitchFamily="34" charset="0"/>
              </a:rPr>
              <a:t>微调基本介绍 </a:t>
            </a:r>
            <a:r>
              <a:rPr lang="en-US" altLang="zh-CN" sz="2000" dirty="0">
                <a:latin typeface="Gill Sans MT" panose="020B0502020104020203" pitchFamily="34" charset="0"/>
              </a:rPr>
              <a:t>--</a:t>
            </a:r>
            <a:r>
              <a:rPr lang="zh-CN" altLang="en-US" sz="2000" dirty="0">
                <a:latin typeface="Gill Sans MT" panose="020B0502020104020203" pitchFamily="34" charset="0"/>
              </a:rPr>
              <a:t> 大模型训练流程 </a:t>
            </a:r>
            <a:r>
              <a:rPr lang="en-US" altLang="zh-CN" sz="2000" dirty="0">
                <a:latin typeface="Gill Sans MT" panose="020B0502020104020203" pitchFamily="34" charset="0"/>
              </a:rPr>
              <a:t>--</a:t>
            </a:r>
            <a:r>
              <a:rPr lang="zh-CN" altLang="en-US" sz="2000" dirty="0">
                <a:latin typeface="Gill Sans MT" panose="020B0502020104020203" pitchFamily="34" charset="0"/>
              </a:rPr>
              <a:t> 微调使用场景</a:t>
            </a:r>
            <a:endParaRPr lang="en-US" altLang="zh-CN" sz="24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1</a:t>
            </a:r>
            <a:r>
              <a:rPr lang="zh-CN" altLang="en-US" sz="2400" b="1" dirty="0">
                <a:latin typeface="Gill Sans MT" panose="020B0502020104020203" pitchFamily="34" charset="0"/>
              </a:rPr>
              <a:t>：</a:t>
            </a:r>
            <a:r>
              <a:rPr lang="zh-CN" altLang="en-US" sz="2000" dirty="0">
                <a:latin typeface="Gill Sans MT" panose="020B0502020104020203" pitchFamily="34" charset="0"/>
              </a:rPr>
              <a:t>迁移学习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Adapters Tuning</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err="1">
                <a:latin typeface="Gill Sans MT" panose="020B0502020104020203" pitchFamily="34" charset="0"/>
              </a:rPr>
              <a:t>LoRA</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II</a:t>
            </a:r>
            <a:r>
              <a:rPr lang="zh-CN" altLang="en-US" sz="2400" b="1" dirty="0">
                <a:latin typeface="Gill Sans MT" panose="020B0502020104020203" pitchFamily="34" charset="0"/>
              </a:rPr>
              <a:t>：</a:t>
            </a:r>
            <a:r>
              <a:rPr lang="en-US" altLang="zh-CN" sz="2000" dirty="0">
                <a:latin typeface="Gill Sans MT" panose="020B0502020104020203" pitchFamily="34" charset="0"/>
              </a:rPr>
              <a:t>IA3</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P-Tuning</a:t>
            </a:r>
            <a:r>
              <a:rPr lang="zh-CN" altLang="en-US" sz="2000" dirty="0">
                <a:latin typeface="Gill Sans MT" panose="020B0502020104020203" pitchFamily="34" charset="0"/>
              </a:rPr>
              <a:t> 微调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Prefix Tuning</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III</a:t>
            </a:r>
            <a:r>
              <a:rPr lang="zh-CN" altLang="en-US" sz="2000" b="1" dirty="0">
                <a:latin typeface="Gill Sans MT" panose="020B0502020104020203" pitchFamily="34" charset="0"/>
              </a:rPr>
              <a:t>：</a:t>
            </a:r>
            <a:r>
              <a:rPr lang="en-US" altLang="zh-CN" sz="2000" dirty="0">
                <a:latin typeface="Gill Sans MT" panose="020B0502020104020203" pitchFamily="34" charset="0"/>
              </a:rPr>
              <a:t>Prompt Tuning</a:t>
            </a:r>
            <a:r>
              <a:rPr lang="zh-CN" altLang="en-US" sz="2000" dirty="0">
                <a:latin typeface="Gill Sans MT" panose="020B0502020104020203" pitchFamily="34" charset="0"/>
              </a:rPr>
              <a:t> 提示微调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Instruction Tuning</a:t>
            </a:r>
            <a:r>
              <a:rPr lang="zh-CN" altLang="en-US" sz="2000" dirty="0">
                <a:latin typeface="Gill Sans MT" panose="020B0502020104020203" pitchFamily="34" charset="0"/>
              </a:rPr>
              <a:t> 指令微调</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微调算法比较：</a:t>
            </a:r>
            <a:r>
              <a:rPr lang="en-US" altLang="zh-CN" sz="2000" dirty="0">
                <a:latin typeface="Gill Sans MT" panose="020B0502020104020203" pitchFamily="34" charset="0"/>
              </a:rPr>
              <a:t>Instruction vs Prompt Tuning</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低参微调 </a:t>
            </a:r>
            <a:r>
              <a:rPr lang="en-US" altLang="zh-CN" sz="2000" dirty="0">
                <a:latin typeface="Gill Sans MT" panose="020B0502020104020203" pitchFamily="34" charset="0"/>
              </a:rPr>
              <a:t>vs</a:t>
            </a:r>
            <a:r>
              <a:rPr lang="zh-CN" altLang="en-US" sz="2000" dirty="0">
                <a:latin typeface="Gill Sans MT" panose="020B0502020104020203" pitchFamily="34" charset="0"/>
              </a:rPr>
              <a:t> 全参微调</a:t>
            </a:r>
            <a:endParaRPr lang="en-US" altLang="zh-CN" sz="2400" dirty="0">
              <a:latin typeface="Gill Sans MT" panose="020B0502020104020203" pitchFamily="34" charset="0"/>
            </a:endParaRPr>
          </a:p>
          <a:p>
            <a:pPr marL="239395" lvl="1" indent="0">
              <a:lnSpc>
                <a:spcPct val="130000"/>
              </a:lnSpc>
              <a:buNone/>
            </a:pPr>
            <a:endParaRPr lang="en-US" altLang="zh-CN" sz="2400" dirty="0">
              <a:latin typeface="Gill Sans MT" panose="020B05020201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3.</a:t>
            </a:r>
            <a:r>
              <a:rPr lang="zh-CN" altLang="en-US" dirty="0"/>
              <a:t> 对齐 </a:t>
            </a:r>
            <a:r>
              <a:rPr lang="en-US" altLang="zh-CN" dirty="0"/>
              <a:t>Alignment</a:t>
            </a:r>
            <a:endParaRPr kumimoji="1" lang="zh-CN" altLang="en-US" dirty="0"/>
          </a:p>
        </p:txBody>
      </p:sp>
      <p:sp>
        <p:nvSpPr>
          <p:cNvPr id="8" name="内容占位符 7"/>
          <p:cNvSpPr>
            <a:spLocks noGrp="1"/>
          </p:cNvSpPr>
          <p:nvPr>
            <p:ph sz="half" idx="1"/>
          </p:nvPr>
        </p:nvSpPr>
        <p:spPr/>
        <p:txBody>
          <a:bodyPr/>
          <a:lstStyle/>
          <a:p>
            <a:r>
              <a:rPr lang="zh-CN" altLang="en-US" dirty="0"/>
              <a:t>第三阶段依然是微调，不过其主要目标在于将大模型与人类的偏好、价值观进行对齐，也是 </a:t>
            </a:r>
            <a:r>
              <a:rPr lang="en-US" altLang="zh-CN" dirty="0"/>
              <a:t>RLHF</a:t>
            </a:r>
            <a:r>
              <a:rPr lang="zh-CN" altLang="en-US" dirty="0"/>
              <a:t> 机制发挥作用的时候。</a:t>
            </a:r>
          </a:p>
        </p:txBody>
      </p:sp>
      <p:pic>
        <p:nvPicPr>
          <p:cNvPr id="2" name="图片 1"/>
          <p:cNvPicPr>
            <a:picLocks noChangeAspect="1"/>
          </p:cNvPicPr>
          <p:nvPr/>
        </p:nvPicPr>
        <p:blipFill>
          <a:blip r:embed="rId2"/>
          <a:stretch>
            <a:fillRect/>
          </a:stretch>
        </p:blipFill>
        <p:spPr>
          <a:xfrm>
            <a:off x="2669381" y="2481580"/>
            <a:ext cx="6858000" cy="387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主要包括步骤</a:t>
            </a:r>
          </a:p>
        </p:txBody>
      </p:sp>
      <p:sp>
        <p:nvSpPr>
          <p:cNvPr id="5" name="内容占位符 4"/>
          <p:cNvSpPr>
            <a:spLocks noGrp="1"/>
          </p:cNvSpPr>
          <p:nvPr>
            <p:ph sz="half" idx="1"/>
          </p:nvPr>
        </p:nvSpPr>
        <p:spPr/>
        <p:txBody>
          <a:bodyPr/>
          <a:lstStyle/>
          <a:p>
            <a:r>
              <a:rPr lang="en-US" altLang="zh-CN" dirty="0"/>
              <a:t>Step 1</a:t>
            </a:r>
            <a:r>
              <a:rPr lang="zh-CN" altLang="en-US" dirty="0"/>
              <a:t>：预训练模型的有监督微调 </a:t>
            </a:r>
            <a:r>
              <a:rPr lang="en-US" altLang="zh-CN" dirty="0"/>
              <a:t>Supervised finetuning of the pretrained model</a:t>
            </a:r>
            <a:endParaRPr lang="zh-CN" altLang="en-US" dirty="0"/>
          </a:p>
          <a:p>
            <a:r>
              <a:rPr lang="en-US" altLang="zh-CN" dirty="0"/>
              <a:t>Step 2</a:t>
            </a:r>
            <a:r>
              <a:rPr lang="zh-CN" altLang="en-US" dirty="0"/>
              <a:t>：创建奖励模型 </a:t>
            </a:r>
            <a:r>
              <a:rPr lang="en-US" altLang="zh-CN" dirty="0"/>
              <a:t>Creating a reward model</a:t>
            </a:r>
            <a:endParaRPr lang="zh-CN" altLang="en-US" dirty="0"/>
          </a:p>
          <a:p>
            <a:r>
              <a:rPr lang="en-US" altLang="zh-CN" dirty="0"/>
              <a:t>Step 3</a:t>
            </a:r>
            <a:r>
              <a:rPr lang="zh-CN" altLang="en-US" dirty="0"/>
              <a:t>：</a:t>
            </a:r>
            <a:r>
              <a:rPr lang="en-US" altLang="zh-CN" dirty="0"/>
              <a:t>PPO</a:t>
            </a:r>
            <a:r>
              <a:rPr lang="zh-CN" altLang="en-US" dirty="0"/>
              <a:t> 进行微调 </a:t>
            </a:r>
            <a:r>
              <a:rPr lang="en-US" altLang="zh-CN" dirty="0"/>
              <a:t>Finetuning via proximal policy optimization</a:t>
            </a:r>
            <a:br>
              <a:rPr lang="zh-CN" altLang="en-US" dirty="0"/>
            </a:b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a:t>
            </a:r>
            <a:r>
              <a:rPr lang="en-US" altLang="zh-CN" dirty="0"/>
              <a:t>Step 1</a:t>
            </a:r>
            <a:r>
              <a:rPr lang="zh-CN" altLang="en-US" dirty="0"/>
              <a:t>：预训练模型的有监督微调</a:t>
            </a:r>
          </a:p>
        </p:txBody>
      </p:sp>
      <p:sp>
        <p:nvSpPr>
          <p:cNvPr id="5" name="内容占位符 4"/>
          <p:cNvSpPr>
            <a:spLocks noGrp="1"/>
          </p:cNvSpPr>
          <p:nvPr>
            <p:ph sz="half" idx="1"/>
          </p:nvPr>
        </p:nvSpPr>
        <p:spPr/>
        <p:txBody>
          <a:bodyPr/>
          <a:lstStyle/>
          <a:p>
            <a:r>
              <a:rPr lang="zh-CN" altLang="en-US" dirty="0"/>
              <a:t>收集提示词集合，并要求 </a:t>
            </a:r>
            <a:r>
              <a:rPr lang="en-US" altLang="zh-CN" dirty="0"/>
              <a:t>Label</a:t>
            </a:r>
            <a:r>
              <a:rPr lang="zh-CN" altLang="en-US" dirty="0"/>
              <a:t> 人员写出高质量的答案，然后使用该数据集以监督的方式微调预训练模型。</a:t>
            </a:r>
          </a:p>
        </p:txBody>
      </p:sp>
      <p:pic>
        <p:nvPicPr>
          <p:cNvPr id="2" name="图片 1"/>
          <p:cNvPicPr>
            <a:picLocks noChangeAspect="1"/>
          </p:cNvPicPr>
          <p:nvPr/>
        </p:nvPicPr>
        <p:blipFill>
          <a:blip r:embed="rId2"/>
          <a:stretch>
            <a:fillRect/>
          </a:stretch>
        </p:blipFill>
        <p:spPr>
          <a:xfrm>
            <a:off x="1360529" y="2422674"/>
            <a:ext cx="9475704" cy="40271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a:t>
            </a:r>
            <a:r>
              <a:rPr lang="en-US" altLang="zh-CN" dirty="0"/>
              <a:t>Step 2</a:t>
            </a:r>
            <a:r>
              <a:rPr lang="zh-CN" altLang="en-US" dirty="0"/>
              <a:t>：创建奖励模型 </a:t>
            </a:r>
          </a:p>
        </p:txBody>
      </p:sp>
      <p:sp>
        <p:nvSpPr>
          <p:cNvPr id="5" name="内容占位符 4"/>
          <p:cNvSpPr>
            <a:spLocks noGrp="1"/>
          </p:cNvSpPr>
          <p:nvPr>
            <p:ph sz="half" idx="1"/>
          </p:nvPr>
        </p:nvSpPr>
        <p:spPr/>
        <p:txBody>
          <a:bodyPr/>
          <a:lstStyle/>
          <a:p>
            <a:r>
              <a:rPr lang="zh-CN" altLang="en-US" dirty="0"/>
              <a:t>对于每个提示 </a:t>
            </a:r>
            <a:r>
              <a:rPr lang="en-US" altLang="zh-CN" dirty="0"/>
              <a:t>Prompt</a:t>
            </a:r>
            <a:r>
              <a:rPr lang="zh-CN" altLang="en-US" dirty="0"/>
              <a:t>，要求微调后的</a:t>
            </a:r>
            <a:r>
              <a:rPr lang="en-US" altLang="zh-CN" dirty="0"/>
              <a:t>LLMs</a:t>
            </a:r>
            <a:r>
              <a:rPr lang="zh-CN" altLang="en-US" dirty="0"/>
              <a:t> 生成多个回复，再由标注人员根据真实的偏好对所有回复进行排序。接着训练奖励模型 </a:t>
            </a:r>
            <a:r>
              <a:rPr lang="en-US" altLang="zh-CN" dirty="0"/>
              <a:t>RM</a:t>
            </a:r>
            <a:r>
              <a:rPr lang="zh-CN" altLang="en-US" dirty="0"/>
              <a:t> 来学习人类的偏好，用于后续优化。</a:t>
            </a:r>
          </a:p>
        </p:txBody>
      </p:sp>
      <p:pic>
        <p:nvPicPr>
          <p:cNvPr id="3" name="图片 2"/>
          <p:cNvPicPr>
            <a:picLocks noChangeAspect="1"/>
          </p:cNvPicPr>
          <p:nvPr/>
        </p:nvPicPr>
        <p:blipFill>
          <a:blip r:embed="rId2"/>
          <a:stretch>
            <a:fillRect/>
          </a:stretch>
        </p:blipFill>
        <p:spPr>
          <a:xfrm>
            <a:off x="1938062" y="2382742"/>
            <a:ext cx="8320638" cy="40459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a:t>
            </a:r>
            <a:r>
              <a:rPr lang="en-US" altLang="zh-CN" dirty="0"/>
              <a:t>Step 3</a:t>
            </a:r>
            <a:r>
              <a:rPr lang="zh-CN" altLang="en-US" dirty="0"/>
              <a:t>：</a:t>
            </a:r>
            <a:r>
              <a:rPr lang="en-US" altLang="zh-CN" dirty="0"/>
              <a:t>PPO</a:t>
            </a:r>
            <a:r>
              <a:rPr lang="zh-CN" altLang="en-US" dirty="0"/>
              <a:t> 进行微调 </a:t>
            </a:r>
          </a:p>
        </p:txBody>
      </p:sp>
      <p:sp>
        <p:nvSpPr>
          <p:cNvPr id="5" name="内容占位符 4"/>
          <p:cNvSpPr>
            <a:spLocks noGrp="1"/>
          </p:cNvSpPr>
          <p:nvPr>
            <p:ph sz="half" idx="1"/>
          </p:nvPr>
        </p:nvSpPr>
        <p:spPr/>
        <p:txBody>
          <a:bodyPr/>
          <a:lstStyle/>
          <a:p>
            <a:r>
              <a:rPr lang="zh-CN" altLang="en-US" dirty="0"/>
              <a:t>使用强化学习的算法（如 </a:t>
            </a:r>
            <a:r>
              <a:rPr lang="en-US" altLang="zh-CN" dirty="0"/>
              <a:t>PPO</a:t>
            </a:r>
            <a:r>
              <a:rPr lang="zh-CN" altLang="en-US" dirty="0"/>
              <a:t>，</a:t>
            </a:r>
            <a:r>
              <a:rPr lang="en-US" altLang="zh-CN" dirty="0"/>
              <a:t>proximal policy optimization </a:t>
            </a:r>
            <a:r>
              <a:rPr lang="zh-CN" altLang="en-US" dirty="0"/>
              <a:t>），根据奖励模型 </a:t>
            </a:r>
            <a:r>
              <a:rPr lang="en-US" altLang="zh-CN" dirty="0"/>
              <a:t>RM</a:t>
            </a:r>
            <a:r>
              <a:rPr lang="zh-CN" altLang="en-US" dirty="0"/>
              <a:t> 提供的奖励分数，对 </a:t>
            </a:r>
            <a:r>
              <a:rPr lang="en-US" altLang="zh-CN" dirty="0"/>
              <a:t>SFT</a:t>
            </a:r>
            <a:r>
              <a:rPr lang="zh-CN" altLang="en-US" dirty="0"/>
              <a:t> 模型进一步优化用于后续的推理（文字生成）。</a:t>
            </a:r>
          </a:p>
        </p:txBody>
      </p:sp>
      <p:pic>
        <p:nvPicPr>
          <p:cNvPr id="2" name="图片 1"/>
          <p:cNvPicPr>
            <a:picLocks noChangeAspect="1"/>
          </p:cNvPicPr>
          <p:nvPr/>
        </p:nvPicPr>
        <p:blipFill>
          <a:blip r:embed="rId2"/>
          <a:stretch>
            <a:fillRect/>
          </a:stretch>
        </p:blipFill>
        <p:spPr>
          <a:xfrm>
            <a:off x="2284903" y="2403141"/>
            <a:ext cx="7626956" cy="408042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a:prstGeom prst="rect">
            <a:avLst/>
          </a:prstGeom>
        </p:spPr>
        <p:txBody>
          <a:bodyPr/>
          <a:lstStyle/>
          <a:p>
            <a:r>
              <a:rPr lang="en-US" altLang="zh-CN" dirty="0"/>
              <a:t>4.</a:t>
            </a:r>
            <a:r>
              <a:rPr lang="zh-CN" altLang="en-US" dirty="0"/>
              <a:t> 微调使用场景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微调的优势</a:t>
            </a:r>
          </a:p>
        </p:txBody>
      </p:sp>
      <p:sp>
        <p:nvSpPr>
          <p:cNvPr id="5" name="内容占位符 4"/>
          <p:cNvSpPr>
            <a:spLocks noGrp="1"/>
          </p:cNvSpPr>
          <p:nvPr>
            <p:ph sz="half" idx="1"/>
          </p:nvPr>
        </p:nvSpPr>
        <p:spPr/>
        <p:txBody>
          <a:bodyPr/>
          <a:lstStyle/>
          <a:p>
            <a:pPr marL="457200" indent="-457200">
              <a:buFont typeface="+mj-lt"/>
              <a:buAutoNum type="arabicPeriod"/>
            </a:pPr>
            <a:r>
              <a:rPr lang="zh-CN" altLang="en-US" b="1" dirty="0"/>
              <a:t>定制化模型</a:t>
            </a:r>
          </a:p>
          <a:p>
            <a:pPr lvl="1"/>
            <a:r>
              <a:rPr lang="zh-CN" altLang="en-US" dirty="0"/>
              <a:t>通过微调大模型，可以根据用户自身的具体需求定制模型，从而提高准确性和性能。</a:t>
            </a:r>
          </a:p>
          <a:p>
            <a:pPr marL="457200" indent="-457200">
              <a:buFont typeface="+mj-lt"/>
              <a:buAutoNum type="arabicPeriod"/>
            </a:pPr>
            <a:r>
              <a:rPr lang="zh-CN" altLang="en-US" b="1" dirty="0"/>
              <a:t>提高资源利用率</a:t>
            </a:r>
          </a:p>
          <a:p>
            <a:pPr lvl="1"/>
            <a:r>
              <a:rPr lang="zh-CN" altLang="en-US" dirty="0"/>
              <a:t>通过减少从头开始构建新模型的方式进行预训练，从而来节省时间、算力资源和其他带来的成本。</a:t>
            </a:r>
          </a:p>
          <a:p>
            <a:pPr marL="457200" indent="-457200">
              <a:buFont typeface="+mj-lt"/>
              <a:buAutoNum type="arabicPeriod"/>
            </a:pPr>
            <a:r>
              <a:rPr lang="zh-CN" altLang="en-US" b="1" dirty="0"/>
              <a:t>性能提升</a:t>
            </a:r>
          </a:p>
          <a:p>
            <a:pPr lvl="1"/>
            <a:r>
              <a:rPr lang="zh-CN" altLang="en-US" dirty="0"/>
              <a:t>微调的过程，可以使用用户的独特数据集，来增强预训练模型的性能。</a:t>
            </a:r>
            <a:endParaRPr lang="en-US" altLang="zh-CN" dirty="0"/>
          </a:p>
          <a:p>
            <a:pPr marL="457200" lvl="1" indent="-457200">
              <a:buFont typeface="+mj-lt"/>
              <a:buAutoNum type="arabicPeriod" startAt="4"/>
            </a:pPr>
            <a:r>
              <a:rPr lang="zh-CN" altLang="en-US" sz="2000" b="1" dirty="0"/>
              <a:t>数据优化</a:t>
            </a:r>
            <a:endParaRPr lang="en-US" altLang="zh-CN" sz="2000" b="1" dirty="0"/>
          </a:p>
          <a:p>
            <a:pPr lvl="1"/>
            <a:r>
              <a:rPr lang="zh-CN" altLang="en-US" dirty="0"/>
              <a:t>可以充分利用客户的数据，调整大模型以更好地适应用特定数据场景，甚至在需要时合并新数据。</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r>
              <a:rPr lang="zh-CN" altLang="en-US" dirty="0"/>
              <a:t>小结 </a:t>
            </a:r>
            <a:r>
              <a:rPr lang="en-US" altLang="zh-CN" dirty="0"/>
              <a:t>&amp;</a:t>
            </a:r>
            <a:r>
              <a:rPr lang="zh-CN" altLang="en-US" dirty="0"/>
              <a:t> 思考</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Huawei Sans" panose="020C0503030203020204" pitchFamily="34" charset="0"/>
              </a:rPr>
              <a:t>小结</a:t>
            </a:r>
            <a:endParaRPr lang="zh-CN" altLang="en-US" dirty="0">
              <a:latin typeface="微软雅黑" panose="020B0503020204020204" pitchFamily="34" charset="-122"/>
              <a:ea typeface="微软雅黑" panose="020B0503020204020204" pitchFamily="34" charset="-122"/>
            </a:endParaRPr>
          </a:p>
        </p:txBody>
      </p:sp>
      <p:sp>
        <p:nvSpPr>
          <p:cNvPr id="13" name="内容占位符 2"/>
          <p:cNvSpPr>
            <a:spLocks noGrp="1"/>
          </p:cNvSpPr>
          <p:nvPr>
            <p:ph sz="half" idx="1"/>
          </p:nvPr>
        </p:nvSpPr>
        <p:spPr/>
        <p:txBody>
          <a:bodyPr/>
          <a:lstStyle/>
          <a:p>
            <a:pPr marL="457200" indent="-457200">
              <a:buFont typeface="+mj-lt"/>
              <a:buAutoNum type="arabicPeriod"/>
            </a:pPr>
            <a:r>
              <a:rPr lang="zh-CN" altLang="en-US" dirty="0"/>
              <a:t>了解到了通过微调可以更好地提升大模型的效果；</a:t>
            </a:r>
            <a:endParaRPr lang="en-US" altLang="zh-CN" dirty="0"/>
          </a:p>
          <a:p>
            <a:r>
              <a:rPr lang="zh-CN" altLang="en-US" dirty="0"/>
              <a:t>微调按照按微调参数规模划分，可以分为全参微调和低参微调 </a:t>
            </a:r>
            <a:r>
              <a:rPr lang="en-US" altLang="zh-CN" dirty="0"/>
              <a:t>PEFT</a:t>
            </a:r>
            <a:r>
              <a:rPr lang="zh-CN" altLang="en-US" dirty="0"/>
              <a:t>；</a:t>
            </a:r>
            <a:endParaRPr lang="en-US" altLang="zh-CN" dirty="0"/>
          </a:p>
          <a:p>
            <a:pPr marL="457200" indent="-457200">
              <a:buFont typeface="+mj-lt"/>
              <a:buAutoNum type="arabicPeriod"/>
            </a:pPr>
            <a:r>
              <a:rPr lang="zh-CN" altLang="en-US" dirty="0"/>
              <a:t>微调按照训练的流程，可以划分为微调（</a:t>
            </a:r>
            <a:r>
              <a:rPr lang="en-US" altLang="zh-CN" dirty="0"/>
              <a:t>SFT</a:t>
            </a:r>
            <a:r>
              <a:rPr lang="zh-CN" altLang="en-US" dirty="0"/>
              <a:t> </a:t>
            </a:r>
            <a:r>
              <a:rPr lang="en-US" altLang="zh-CN" dirty="0"/>
              <a:t>&amp;</a:t>
            </a:r>
            <a:r>
              <a:rPr lang="zh-CN" altLang="en-US" dirty="0"/>
              <a:t> </a:t>
            </a:r>
            <a:r>
              <a:rPr lang="en-US" altLang="zh-CN" dirty="0"/>
              <a:t>RLHF</a:t>
            </a:r>
            <a:r>
              <a:rPr lang="zh-CN" altLang="en-US" dirty="0"/>
              <a:t>）和上下文学习；</a:t>
            </a:r>
            <a:endParaRPr lang="en-US" altLang="zh-CN" dirty="0"/>
          </a:p>
          <a:p>
            <a:pPr marL="457200" indent="-457200">
              <a:buFont typeface="+mj-lt"/>
              <a:buAutoNum type="arabicPeriod"/>
            </a:pPr>
            <a:r>
              <a:rPr lang="zh-CN" altLang="en-US" dirty="0"/>
              <a:t>指令微调（</a:t>
            </a:r>
            <a:r>
              <a:rPr lang="en-US" altLang="zh-CN" dirty="0"/>
              <a:t>IT</a:t>
            </a:r>
            <a:r>
              <a:rPr lang="zh-CN" altLang="en-US" dirty="0"/>
              <a:t>）属于有监督微调（</a:t>
            </a:r>
            <a:r>
              <a:rPr lang="en-US" altLang="zh-CN" dirty="0"/>
              <a:t>SFT</a:t>
            </a:r>
            <a:r>
              <a:rPr lang="zh-CN" altLang="en-US" dirty="0"/>
              <a:t>）的一种特殊方式；</a:t>
            </a:r>
            <a:endParaRPr lang="en-US" altLang="zh-CN" dirty="0"/>
          </a:p>
          <a:p>
            <a:r>
              <a:rPr lang="zh-CN" altLang="en-US" dirty="0"/>
              <a:t>大模型训练流程主要包括三大步骤：</a:t>
            </a:r>
            <a:endParaRPr lang="en-US" altLang="zh-CN" dirty="0"/>
          </a:p>
          <a:p>
            <a:pPr lvl="1"/>
            <a:r>
              <a:rPr lang="zh-CN" altLang="en-US" sz="2000" dirty="0"/>
              <a:t>预训练 </a:t>
            </a:r>
            <a:r>
              <a:rPr lang="en-US" altLang="zh-CN" sz="2000" dirty="0"/>
              <a:t>Pre-training</a:t>
            </a:r>
            <a:r>
              <a:rPr lang="zh-CN" altLang="en-US" sz="2000" dirty="0"/>
              <a:t>，有监督微调 </a:t>
            </a:r>
            <a:r>
              <a:rPr lang="en-US" altLang="zh-CN" sz="2000" dirty="0"/>
              <a:t>Supervised finetuning</a:t>
            </a:r>
            <a:r>
              <a:rPr lang="zh-CN" altLang="en-US" sz="2000" dirty="0"/>
              <a:t>、对齐 </a:t>
            </a:r>
            <a:r>
              <a:rPr lang="en-US" altLang="zh-CN" sz="2000" dirty="0"/>
              <a:t>Alignment</a:t>
            </a:r>
            <a:r>
              <a:rPr lang="zh-CN" altLang="en-US" sz="2000" dirty="0"/>
              <a:t>；</a:t>
            </a:r>
            <a:endParaRPr lang="en-US" altLang="zh-CN"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10" name="内容占位符 9"/>
          <p:cNvSpPr>
            <a:spLocks noGrp="1"/>
          </p:cNvSpPr>
          <p:nvPr>
            <p:ph sz="half" idx="1"/>
          </p:nvPr>
        </p:nvSpPr>
        <p:spPr/>
        <p:txBody>
          <a:bodyPr/>
          <a:lstStyle/>
          <a:p>
            <a:r>
              <a:rPr lang="en-US" altLang="zh-CN" u="sng" dirty="0">
                <a:cs typeface="Futura Medium" panose="020B0602020204020303" pitchFamily="34" charset="-79"/>
                <a:hlinkClick r:id="rId2"/>
              </a:rPr>
              <a:t>Asynchronous Methods for Deep Reinforcement Learning</a:t>
            </a:r>
            <a:r>
              <a:rPr lang="en-US" altLang="zh-CN" dirty="0">
                <a:cs typeface="Futura Medium" panose="020B0602020204020303" pitchFamily="34" charset="-79"/>
              </a:rPr>
              <a:t> (2016) by Mnih, Badia, Mirza, Graves, Lillicrap, Harley, Silver, and Kavukcuoglu introduces policy gradient methods as an alternative to Q-learning in deep learning-based RL.</a:t>
            </a:r>
          </a:p>
          <a:p>
            <a:r>
              <a:rPr lang="en-US" altLang="zh-CN" u="sng" dirty="0">
                <a:cs typeface="Futura Medium" panose="020B0602020204020303" pitchFamily="34" charset="-79"/>
                <a:hlinkClick r:id="rId3"/>
              </a:rPr>
              <a:t>Proximal Policy Optimization Algorithms</a:t>
            </a:r>
            <a:r>
              <a:rPr lang="en-US" altLang="zh-CN" dirty="0">
                <a:cs typeface="Futura Medium" panose="020B0602020204020303" pitchFamily="34" charset="-79"/>
              </a:rPr>
              <a:t> (2017) by Schulman, Wolski, Dhariwal, Radford, and Klimov presents a modified proximal policy-based reinforcement learning procedure that is more data-efficient and scalable than the vanilla policy optimization algorithm above.</a:t>
            </a:r>
          </a:p>
          <a:p>
            <a:r>
              <a:rPr lang="en-US" altLang="zh-CN" u="sng" dirty="0">
                <a:cs typeface="Futura Medium" panose="020B0602020204020303" pitchFamily="34" charset="-79"/>
                <a:hlinkClick r:id="rId4"/>
              </a:rPr>
              <a:t>Fine-Tuning Language Models from Human Preferences</a:t>
            </a:r>
            <a:r>
              <a:rPr lang="en-US" altLang="zh-CN" dirty="0">
                <a:cs typeface="Futura Medium" panose="020B0602020204020303" pitchFamily="34" charset="-79"/>
              </a:rPr>
              <a:t> (2020) by Ziegler, Stiennon, Wu, Brown, Radford, Amodei, Christiano, Irving illustrates the concept of PPO and reward learning to pretrained language models including KL regularization to prevent the policy from diverging too far from natural language.</a:t>
            </a:r>
          </a:p>
          <a:p>
            <a:r>
              <a:rPr lang="en-US" altLang="zh-CN" u="sng" dirty="0">
                <a:cs typeface="Futura Medium" panose="020B0602020204020303" pitchFamily="34" charset="-79"/>
                <a:hlinkClick r:id="rId5"/>
              </a:rPr>
              <a:t>Learning to Summarize from Human Feedback</a:t>
            </a:r>
            <a:r>
              <a:rPr lang="en-US" altLang="zh-CN" dirty="0">
                <a:cs typeface="Futura Medium" panose="020B0602020204020303" pitchFamily="34" charset="-79"/>
              </a:rPr>
              <a:t> (2020) by Stiennon, Ouyang, Wu, Ziegler, Lowe, Voss, Radford, Amodei, Christiano introduces the popular RLHF three-step procedure that was later also used in the </a:t>
            </a:r>
            <a:r>
              <a:rPr lang="en-US" altLang="zh-CN" u="sng" dirty="0">
                <a:cs typeface="Futura Medium" panose="020B0602020204020303" pitchFamily="34" charset="-79"/>
                <a:hlinkClick r:id="rId6"/>
              </a:rPr>
              <a:t>InstructGPT paper</a:t>
            </a:r>
            <a:r>
              <a:rPr lang="en-US" altLang="zh-CN" dirty="0">
                <a:cs typeface="Futura Medium" panose="020B0602020204020303" pitchFamily="34" charset="-79"/>
              </a:rPr>
              <a:t>.</a:t>
            </a:r>
          </a:p>
          <a:p>
            <a:r>
              <a:rPr lang="en-US" altLang="zh-CN" dirty="0">
                <a:cs typeface="Futura Medium" panose="020B0602020204020303" pitchFamily="34" charset="-79"/>
                <a:hlinkClick r:id="rId7"/>
              </a:rPr>
              <a:t>https://magazine.sebastianraschka.com/p/llm-training-rlhf-and-its-alternatives</a:t>
            </a:r>
            <a:endParaRPr lang="en-US" altLang="zh-CN" dirty="0">
              <a:cs typeface="Futura Medium" panose="020B0602020204020303" pitchFamily="34" charset="-79"/>
            </a:endParaRPr>
          </a:p>
          <a:p>
            <a:r>
              <a:rPr lang="en-US" altLang="zh-CN" dirty="0">
                <a:cs typeface="Futura Medium" panose="020B0602020204020303" pitchFamily="34" charset="-79"/>
                <a:hlinkClick r:id="rId8"/>
              </a:rPr>
              <a:t>https://www.mercity.ai/blog-post/fine-tuning-llms-using-peft-and-lora</a:t>
            </a:r>
            <a:endParaRPr lang="en-US" altLang="zh-CN" dirty="0">
              <a:cs typeface="Futura Medium" panose="020B0602020204020303" pitchFamily="34" charset="-79"/>
            </a:endParaRPr>
          </a:p>
          <a:p>
            <a:r>
              <a:rPr lang="en-US" altLang="zh-CN" dirty="0">
                <a:cs typeface="Futura Medium" panose="020B0602020204020303" pitchFamily="34" charset="-79"/>
                <a:hlinkClick r:id="rId9"/>
              </a:rPr>
              <a:t>https://mp.weixin.qq.com/s/oWmMgIkaqkxDfoyD_RrQ4Q</a:t>
            </a:r>
            <a:endParaRPr lang="en-US" altLang="zh-CN" dirty="0">
              <a:cs typeface="Futura Medium" panose="020B0602020204020303" pitchFamily="34" charset="-79"/>
            </a:endParaRPr>
          </a:p>
          <a:p>
            <a:r>
              <a:rPr lang="en-US" altLang="zh-CN" dirty="0">
                <a:cs typeface="Futura Medium" panose="020B0602020204020303" pitchFamily="34" charset="-79"/>
                <a:hlinkClick r:id="rId10"/>
              </a:rPr>
              <a:t>https://zhuanlan.zhihu.com/p/627642632</a:t>
            </a:r>
            <a:endParaRPr lang="en-US" altLang="zh-CN" dirty="0">
              <a:cs typeface="Futura 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mj-ea"/>
                <a:sym typeface="Huawei Sans" panose="020C0503030203020204" pitchFamily="34" charset="0"/>
              </a:rPr>
              <a:t>关于本内容</a:t>
            </a:r>
            <a:endParaRPr kumimoji="1" lang="zh-CN" altLang="en-US" sz="3600" dirty="0"/>
          </a:p>
        </p:txBody>
      </p:sp>
      <p:sp>
        <p:nvSpPr>
          <p:cNvPr id="3" name="内容占位符 2"/>
          <p:cNvSpPr>
            <a:spLocks noGrp="1"/>
          </p:cNvSpPr>
          <p:nvPr>
            <p:ph sz="half" idx="1"/>
          </p:nvPr>
        </p:nvSpPr>
        <p:spPr>
          <a:xfrm>
            <a:off x="623635" y="1306286"/>
            <a:ext cx="10885193" cy="4931228"/>
          </a:xfrm>
        </p:spPr>
        <p:txBody>
          <a:bodyPr numCol="1" anchor="ctr"/>
          <a:lstStyle/>
          <a:p>
            <a:pPr marL="363855" indent="-363855"/>
            <a:r>
              <a:rPr lang="zh-CN" altLang="en-US" sz="2800" b="1" dirty="0"/>
              <a:t>大模型微调基础</a:t>
            </a:r>
            <a:endParaRPr lang="en-US" altLang="zh-CN" sz="2800" b="1" dirty="0"/>
          </a:p>
          <a:p>
            <a:pPr marL="717550" lvl="1" indent="-354330"/>
            <a:r>
              <a:rPr lang="zh-CN" altLang="en-US" sz="2400" dirty="0"/>
              <a:t>微调的起源 </a:t>
            </a:r>
            <a:r>
              <a:rPr lang="en-US" altLang="zh-CN" sz="2400" dirty="0"/>
              <a:t>-</a:t>
            </a:r>
            <a:r>
              <a:rPr lang="zh-CN" altLang="en-US" sz="2400" dirty="0"/>
              <a:t> </a:t>
            </a:r>
            <a:r>
              <a:rPr lang="en-US" altLang="zh-CN" sz="2400" dirty="0"/>
              <a:t>The origin of fine-tuning</a:t>
            </a:r>
          </a:p>
          <a:p>
            <a:pPr marL="717550" lvl="1" indent="-354330"/>
            <a:r>
              <a:rPr lang="zh-CN" altLang="en-US" sz="2400" dirty="0"/>
              <a:t>主流微调方法</a:t>
            </a:r>
            <a:r>
              <a:rPr lang="en-US" altLang="zh-CN" sz="2400" dirty="0"/>
              <a:t> - Methodologies of Fine-Tuning</a:t>
            </a:r>
          </a:p>
          <a:p>
            <a:pPr marL="717550" lvl="1" indent="-354330"/>
            <a:r>
              <a:rPr lang="zh-CN" altLang="en-US" sz="2400" dirty="0"/>
              <a:t>大模型训练流程 </a:t>
            </a:r>
            <a:r>
              <a:rPr lang="en-US" altLang="zh-CN" sz="2400" dirty="0"/>
              <a:t>-</a:t>
            </a:r>
            <a:r>
              <a:rPr lang="zh-CN" altLang="en-US" sz="2400" dirty="0"/>
              <a:t> </a:t>
            </a:r>
            <a:r>
              <a:rPr lang="en-US" altLang="zh-CN" sz="2400" dirty="0"/>
              <a:t>Large model training process</a:t>
            </a:r>
          </a:p>
          <a:p>
            <a:pPr marL="717550" lvl="1" indent="-354330"/>
            <a:r>
              <a:rPr lang="zh-CN" altLang="en-US" sz="2400" dirty="0"/>
              <a:t>微调使用场景 </a:t>
            </a:r>
            <a:r>
              <a:rPr lang="en-US" altLang="zh-CN" sz="2400" dirty="0"/>
              <a:t>-</a:t>
            </a:r>
            <a:r>
              <a:rPr lang="zh-CN" altLang="en-US" sz="2400" dirty="0"/>
              <a:t> </a:t>
            </a:r>
            <a:r>
              <a:rPr lang="en-US" altLang="zh-CN" sz="2400" dirty="0"/>
              <a:t>Fine-tuning usage scenarios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p:txBody>
          <a:bodyPr/>
          <a:lstStyle/>
          <a:p>
            <a:r>
              <a:rPr lang="en-US" altLang="zh-CN" dirty="0"/>
              <a:t>1.</a:t>
            </a:r>
            <a:r>
              <a:rPr lang="zh-CN" altLang="en-US" dirty="0"/>
              <a:t> 微调的起源</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a:extLst>
              <a:ext uri="{FF2B5EF4-FFF2-40B4-BE49-F238E27FC236}">
                <a16:creationId xmlns:a16="http://schemas.microsoft.com/office/drawing/2014/main" id="{59320244-04FE-23D8-E5B2-09CFD27E7BA5}"/>
              </a:ext>
            </a:extLst>
          </p:cNvPr>
          <p:cNvSpPr>
            <a:spLocks noGrp="1"/>
          </p:cNvSpPr>
          <p:nvPr>
            <p:ph type="title"/>
          </p:nvPr>
        </p:nvSpPr>
        <p:spPr>
          <a:xfrm>
            <a:off x="324785" y="237853"/>
            <a:ext cx="10963275" cy="588963"/>
          </a:xfrm>
        </p:spPr>
        <p:txBody>
          <a:bodyPr/>
          <a:lstStyle/>
          <a:p>
            <a:r>
              <a:rPr lang="zh-CN" altLang="en-US" dirty="0"/>
              <a:t>微调起源</a:t>
            </a:r>
          </a:p>
        </p:txBody>
      </p:sp>
      <p:sp>
        <p:nvSpPr>
          <p:cNvPr id="17" name="文本框 16">
            <a:extLst>
              <a:ext uri="{FF2B5EF4-FFF2-40B4-BE49-F238E27FC236}">
                <a16:creationId xmlns:a16="http://schemas.microsoft.com/office/drawing/2014/main" id="{6B96C33C-225D-426F-0F0B-CA5DA30ECD70}"/>
              </a:ext>
            </a:extLst>
          </p:cNvPr>
          <p:cNvSpPr txBox="1"/>
          <p:nvPr/>
        </p:nvSpPr>
        <p:spPr>
          <a:xfrm>
            <a:off x="908703" y="826816"/>
            <a:ext cx="10963275" cy="646331"/>
          </a:xfrm>
          <a:prstGeom prst="rect">
            <a:avLst/>
          </a:prstGeom>
          <a:noFill/>
        </p:spPr>
        <p:txBody>
          <a:bodyPr wrap="square" rtlCol="0">
            <a:spAutoFit/>
          </a:bodyPr>
          <a:lstStyle/>
          <a:p>
            <a:r>
              <a:rPr lang="en-US" altLang="zh-CN" dirty="0"/>
              <a:t>——</a:t>
            </a:r>
            <a:r>
              <a:rPr lang="zh-CN" altLang="en-US" dirty="0"/>
              <a:t>从“各自为战”到“站在巨人的肩膀上”，人工智能领域迎来了一场根本性的变革，极大地加速了</a:t>
            </a:r>
            <a:r>
              <a:rPr lang="en-US" altLang="zh-CN" dirty="0"/>
              <a:t>AI</a:t>
            </a:r>
            <a:r>
              <a:rPr lang="zh-CN" altLang="en-US" dirty="0"/>
              <a:t>技术的应用和普及。</a:t>
            </a:r>
          </a:p>
        </p:txBody>
      </p:sp>
      <p:pic>
        <p:nvPicPr>
          <p:cNvPr id="23" name="图片 22">
            <a:extLst>
              <a:ext uri="{FF2B5EF4-FFF2-40B4-BE49-F238E27FC236}">
                <a16:creationId xmlns:a16="http://schemas.microsoft.com/office/drawing/2014/main" id="{0E52E426-4A51-8612-807A-A85B3716CCF9}"/>
              </a:ext>
            </a:extLst>
          </p:cNvPr>
          <p:cNvPicPr>
            <a:picLocks noChangeAspect="1"/>
          </p:cNvPicPr>
          <p:nvPr/>
        </p:nvPicPr>
        <p:blipFill>
          <a:blip r:embed="rId2" cstate="print">
            <a:extLst>
              <a:ext uri="{28A0092B-C50C-407E-A947-70E740481C1C}">
                <a14:useLocalDpi xmlns:a14="http://schemas.microsoft.com/office/drawing/2010/main" val="0"/>
              </a:ext>
            </a:extLst>
          </a:blip>
          <a:srcRect b="3178"/>
          <a:stretch>
            <a:fillRect/>
          </a:stretch>
        </p:blipFill>
        <p:spPr>
          <a:xfrm>
            <a:off x="348637" y="4372963"/>
            <a:ext cx="1668161" cy="1615154"/>
          </a:xfrm>
          <a:prstGeom prst="rect">
            <a:avLst/>
          </a:prstGeom>
        </p:spPr>
      </p:pic>
      <p:pic>
        <p:nvPicPr>
          <p:cNvPr id="25" name="图片 24">
            <a:extLst>
              <a:ext uri="{FF2B5EF4-FFF2-40B4-BE49-F238E27FC236}">
                <a16:creationId xmlns:a16="http://schemas.microsoft.com/office/drawing/2014/main" id="{D9D57D7F-4138-9BA2-B38F-14D2D8750A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3066" y="4372963"/>
            <a:ext cx="4802737" cy="1910981"/>
          </a:xfrm>
          <a:prstGeom prst="rect">
            <a:avLst/>
          </a:prstGeom>
        </p:spPr>
      </p:pic>
      <p:pic>
        <p:nvPicPr>
          <p:cNvPr id="26" name="图片 15" descr="1741274686863">
            <a:extLst>
              <a:ext uri="{FF2B5EF4-FFF2-40B4-BE49-F238E27FC236}">
                <a16:creationId xmlns:a16="http://schemas.microsoft.com/office/drawing/2014/main" id="{7E442897-F903-9421-67B8-B777BC01D9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4053" y="4232611"/>
            <a:ext cx="4798930" cy="2182306"/>
          </a:xfrm>
          <a:prstGeom prst="rect">
            <a:avLst/>
          </a:prstGeom>
        </p:spPr>
      </p:pic>
      <p:cxnSp>
        <p:nvCxnSpPr>
          <p:cNvPr id="28" name="直接连接符 27">
            <a:extLst>
              <a:ext uri="{FF2B5EF4-FFF2-40B4-BE49-F238E27FC236}">
                <a16:creationId xmlns:a16="http://schemas.microsoft.com/office/drawing/2014/main" id="{293D8D83-D524-B5A3-3FD5-4BA26FF9D84A}"/>
              </a:ext>
            </a:extLst>
          </p:cNvPr>
          <p:cNvCxnSpPr>
            <a:cxnSpLocks/>
          </p:cNvCxnSpPr>
          <p:nvPr/>
        </p:nvCxnSpPr>
        <p:spPr>
          <a:xfrm>
            <a:off x="2979510" y="1837346"/>
            <a:ext cx="0" cy="458054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6485485-4E34-9661-1856-7B4D1B5CD206}"/>
              </a:ext>
            </a:extLst>
          </p:cNvPr>
          <p:cNvCxnSpPr>
            <a:cxnSpLocks/>
          </p:cNvCxnSpPr>
          <p:nvPr/>
        </p:nvCxnSpPr>
        <p:spPr>
          <a:xfrm>
            <a:off x="6965802" y="1837346"/>
            <a:ext cx="0" cy="458054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75849467-2993-8DB4-B73C-265EEC400943}"/>
              </a:ext>
            </a:extLst>
          </p:cNvPr>
          <p:cNvSpPr txBox="1"/>
          <p:nvPr/>
        </p:nvSpPr>
        <p:spPr>
          <a:xfrm>
            <a:off x="-98050" y="1758631"/>
            <a:ext cx="1569660" cy="369332"/>
          </a:xfrm>
          <a:prstGeom prst="rect">
            <a:avLst/>
          </a:prstGeom>
          <a:noFill/>
        </p:spPr>
        <p:txBody>
          <a:bodyPr wrap="none" rtlCol="0">
            <a:spAutoFit/>
          </a:bodyPr>
          <a:lstStyle/>
          <a:p>
            <a:r>
              <a:rPr lang="en-US" altLang="zh-CN" dirty="0">
                <a:solidFill>
                  <a:srgbClr val="FF0000"/>
                </a:solidFill>
              </a:rPr>
              <a:t>『</a:t>
            </a:r>
            <a:r>
              <a:rPr lang="zh-CN" altLang="en-US" dirty="0">
                <a:solidFill>
                  <a:srgbClr val="FF0000"/>
                </a:solidFill>
              </a:rPr>
              <a:t>孤岛时代</a:t>
            </a:r>
            <a:r>
              <a:rPr lang="en-US" altLang="zh-CN" dirty="0">
                <a:solidFill>
                  <a:srgbClr val="FF0000"/>
                </a:solidFill>
              </a:rPr>
              <a:t>』</a:t>
            </a:r>
            <a:endParaRPr lang="zh-CN" altLang="en-US" dirty="0">
              <a:solidFill>
                <a:srgbClr val="FF0000"/>
              </a:solidFill>
            </a:endParaRPr>
          </a:p>
        </p:txBody>
      </p:sp>
      <p:sp>
        <p:nvSpPr>
          <p:cNvPr id="34" name="文本框 33">
            <a:extLst>
              <a:ext uri="{FF2B5EF4-FFF2-40B4-BE49-F238E27FC236}">
                <a16:creationId xmlns:a16="http://schemas.microsoft.com/office/drawing/2014/main" id="{427F76AC-6202-97C0-096A-658331B728DA}"/>
              </a:ext>
            </a:extLst>
          </p:cNvPr>
          <p:cNvSpPr txBox="1"/>
          <p:nvPr/>
        </p:nvSpPr>
        <p:spPr>
          <a:xfrm>
            <a:off x="37532" y="2127963"/>
            <a:ext cx="2439376" cy="1704954"/>
          </a:xfrm>
          <a:prstGeom prst="rect">
            <a:avLst/>
          </a:prstGeom>
          <a:noFill/>
        </p:spPr>
        <p:txBody>
          <a:bodyPr wrap="square" rtlCol="0">
            <a:spAutoFit/>
          </a:bodyPr>
          <a:lstStyle/>
          <a:p>
            <a:pPr>
              <a:lnSpc>
                <a:spcPct val="150000"/>
              </a:lnSpc>
            </a:pPr>
            <a:r>
              <a:rPr lang="zh-CN" altLang="en-US" kern="0" dirty="0">
                <a:solidFill>
                  <a:srgbClr val="374154"/>
                </a:solidFill>
                <a:latin typeface="Gill Sans MT" panose="020B0502020104020203" pitchFamily="34" charset="0"/>
                <a:ea typeface="微软雅黑" panose="020B0503020204020204" pitchFamily="34" charset="-122"/>
              </a:rPr>
              <a:t>对于不同任务和模型：</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从零开始</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数据饥渴</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知识孤立</a:t>
            </a:r>
          </a:p>
        </p:txBody>
      </p:sp>
      <p:sp>
        <p:nvSpPr>
          <p:cNvPr id="35" name="文本框 34">
            <a:extLst>
              <a:ext uri="{FF2B5EF4-FFF2-40B4-BE49-F238E27FC236}">
                <a16:creationId xmlns:a16="http://schemas.microsoft.com/office/drawing/2014/main" id="{F99882B5-2760-196B-0349-61B63D4FC880}"/>
              </a:ext>
            </a:extLst>
          </p:cNvPr>
          <p:cNvSpPr txBox="1"/>
          <p:nvPr/>
        </p:nvSpPr>
        <p:spPr>
          <a:xfrm>
            <a:off x="2977106" y="1777521"/>
            <a:ext cx="1569660" cy="369332"/>
          </a:xfrm>
          <a:prstGeom prst="rect">
            <a:avLst/>
          </a:prstGeom>
          <a:noFill/>
        </p:spPr>
        <p:txBody>
          <a:bodyPr wrap="none" rtlCol="0">
            <a:spAutoFit/>
          </a:bodyPr>
          <a:lstStyle/>
          <a:p>
            <a:r>
              <a:rPr lang="en-US" altLang="zh-CN" dirty="0">
                <a:solidFill>
                  <a:srgbClr val="FF0000"/>
                </a:solidFill>
              </a:rPr>
              <a:t>『</a:t>
            </a:r>
            <a:r>
              <a:rPr lang="zh-CN" altLang="en-US" dirty="0">
                <a:solidFill>
                  <a:srgbClr val="FF0000"/>
                </a:solidFill>
              </a:rPr>
              <a:t>迁移学习</a:t>
            </a:r>
            <a:r>
              <a:rPr lang="en-US" altLang="zh-CN" dirty="0">
                <a:solidFill>
                  <a:srgbClr val="FF0000"/>
                </a:solidFill>
              </a:rPr>
              <a:t>』</a:t>
            </a:r>
            <a:endParaRPr lang="zh-CN" altLang="en-US" dirty="0">
              <a:solidFill>
                <a:srgbClr val="FF0000"/>
              </a:solidFill>
            </a:endParaRPr>
          </a:p>
        </p:txBody>
      </p:sp>
      <p:sp>
        <p:nvSpPr>
          <p:cNvPr id="36" name="文本框 35">
            <a:extLst>
              <a:ext uri="{FF2B5EF4-FFF2-40B4-BE49-F238E27FC236}">
                <a16:creationId xmlns:a16="http://schemas.microsoft.com/office/drawing/2014/main" id="{E286FD49-0F23-A3DB-AF3C-F9BD0C656714}"/>
              </a:ext>
            </a:extLst>
          </p:cNvPr>
          <p:cNvSpPr txBox="1"/>
          <p:nvPr/>
        </p:nvSpPr>
        <p:spPr>
          <a:xfrm>
            <a:off x="3101165" y="2159594"/>
            <a:ext cx="3850467" cy="1843453"/>
          </a:xfrm>
          <a:prstGeom prst="rect">
            <a:avLst/>
          </a:prstGeom>
          <a:noFill/>
        </p:spPr>
        <p:txBody>
          <a:bodyPr wrap="square" rtlCol="0">
            <a:spAutoFit/>
          </a:bodyPr>
          <a:lstStyle/>
          <a:p>
            <a:r>
              <a:rPr lang="zh-CN" altLang="en-US" kern="0" dirty="0">
                <a:solidFill>
                  <a:srgbClr val="374154"/>
                </a:solidFill>
                <a:latin typeface="Gill Sans MT" panose="020B0502020104020203" pitchFamily="34" charset="0"/>
                <a:ea typeface="微软雅黑" panose="020B0503020204020204" pitchFamily="34" charset="-122"/>
              </a:rPr>
              <a:t>核心思想：将在一个任务上学到的知识应用于另一个相关任务。</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站在巨人肩上</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打破知识壁垒</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降低数据门槛</a:t>
            </a:r>
          </a:p>
        </p:txBody>
      </p:sp>
      <p:sp>
        <p:nvSpPr>
          <p:cNvPr id="37" name="文本框 36">
            <a:extLst>
              <a:ext uri="{FF2B5EF4-FFF2-40B4-BE49-F238E27FC236}">
                <a16:creationId xmlns:a16="http://schemas.microsoft.com/office/drawing/2014/main" id="{2BB1DDCE-BF82-525D-0CBB-5B713F722D2A}"/>
              </a:ext>
            </a:extLst>
          </p:cNvPr>
          <p:cNvSpPr txBox="1"/>
          <p:nvPr/>
        </p:nvSpPr>
        <p:spPr>
          <a:xfrm>
            <a:off x="6979973" y="1777521"/>
            <a:ext cx="1869423" cy="369332"/>
          </a:xfrm>
          <a:prstGeom prst="rect">
            <a:avLst/>
          </a:prstGeom>
          <a:noFill/>
        </p:spPr>
        <p:txBody>
          <a:bodyPr wrap="none" rtlCol="0">
            <a:spAutoFit/>
          </a:bodyPr>
          <a:lstStyle/>
          <a:p>
            <a:r>
              <a:rPr lang="en-US" altLang="zh-CN" dirty="0">
                <a:solidFill>
                  <a:srgbClr val="FF0000"/>
                </a:solidFill>
              </a:rPr>
              <a:t>『</a:t>
            </a:r>
            <a:r>
              <a:rPr lang="zh-CN" altLang="en-US" dirty="0">
                <a:solidFill>
                  <a:srgbClr val="FF0000"/>
                </a:solidFill>
              </a:rPr>
              <a:t>预训练</a:t>
            </a:r>
            <a:r>
              <a:rPr lang="en-US" altLang="zh-CN" dirty="0">
                <a:solidFill>
                  <a:srgbClr val="FF0000"/>
                </a:solidFill>
              </a:rPr>
              <a:t>-</a:t>
            </a:r>
            <a:r>
              <a:rPr lang="zh-CN" altLang="en-US" dirty="0">
                <a:solidFill>
                  <a:srgbClr val="FF0000"/>
                </a:solidFill>
              </a:rPr>
              <a:t>微调</a:t>
            </a:r>
            <a:r>
              <a:rPr lang="en-US" altLang="zh-CN" dirty="0">
                <a:solidFill>
                  <a:srgbClr val="FF0000"/>
                </a:solidFill>
              </a:rPr>
              <a:t>』</a:t>
            </a:r>
            <a:endParaRPr lang="zh-CN" altLang="en-US" dirty="0">
              <a:solidFill>
                <a:srgbClr val="FF0000"/>
              </a:solidFill>
            </a:endParaRPr>
          </a:p>
        </p:txBody>
      </p:sp>
      <p:sp>
        <p:nvSpPr>
          <p:cNvPr id="38" name="文本框 37">
            <a:extLst>
              <a:ext uri="{FF2B5EF4-FFF2-40B4-BE49-F238E27FC236}">
                <a16:creationId xmlns:a16="http://schemas.microsoft.com/office/drawing/2014/main" id="{BA433133-B268-E82F-597D-DF8CBF8734AB}"/>
              </a:ext>
            </a:extLst>
          </p:cNvPr>
          <p:cNvSpPr txBox="1"/>
          <p:nvPr/>
        </p:nvSpPr>
        <p:spPr>
          <a:xfrm>
            <a:off x="7073286" y="2164868"/>
            <a:ext cx="4176909" cy="1566454"/>
          </a:xfrm>
          <a:prstGeom prst="rect">
            <a:avLst/>
          </a:prstGeom>
          <a:noFill/>
        </p:spPr>
        <p:txBody>
          <a:bodyPr wrap="square" rtlCol="0">
            <a:spAutoFit/>
          </a:bodyPr>
          <a:lstStyle/>
          <a:p>
            <a:r>
              <a:rPr lang="zh-CN" altLang="en-US" kern="0" dirty="0">
                <a:solidFill>
                  <a:srgbClr val="374154"/>
                </a:solidFill>
                <a:latin typeface="Gill Sans MT" panose="020B0502020104020203" pitchFamily="34" charset="0"/>
                <a:ea typeface="微软雅黑" panose="020B0503020204020204" pitchFamily="34" charset="-122"/>
              </a:rPr>
              <a:t>新范式：</a:t>
            </a:r>
            <a:r>
              <a:rPr lang="en-US" altLang="zh-CN" kern="0" dirty="0">
                <a:solidFill>
                  <a:srgbClr val="374154"/>
                </a:solidFill>
                <a:latin typeface="Gill Sans MT" panose="020B0502020104020203" pitchFamily="34" charset="0"/>
                <a:ea typeface="微软雅黑" panose="020B0503020204020204" pitchFamily="34" charset="-122"/>
              </a:rPr>
              <a:t>『</a:t>
            </a:r>
            <a:r>
              <a:rPr lang="zh-CN" altLang="en-US" kern="0" dirty="0">
                <a:solidFill>
                  <a:srgbClr val="374154"/>
                </a:solidFill>
                <a:latin typeface="Gill Sans MT" panose="020B0502020104020203" pitchFamily="34" charset="0"/>
                <a:ea typeface="微软雅黑" panose="020B0503020204020204" pitchFamily="34" charset="-122"/>
              </a:rPr>
              <a:t>预训练 </a:t>
            </a:r>
            <a:r>
              <a:rPr lang="en-US" altLang="zh-CN" kern="0" dirty="0">
                <a:solidFill>
                  <a:srgbClr val="374154"/>
                </a:solidFill>
                <a:latin typeface="Gill Sans MT" panose="020B0502020104020203" pitchFamily="34" charset="0"/>
                <a:ea typeface="微软雅黑" panose="020B0503020204020204" pitchFamily="34" charset="-122"/>
              </a:rPr>
              <a:t>- </a:t>
            </a:r>
            <a:r>
              <a:rPr lang="zh-CN" altLang="en-US" kern="0" dirty="0">
                <a:solidFill>
                  <a:srgbClr val="374154"/>
                </a:solidFill>
                <a:latin typeface="Gill Sans MT" panose="020B0502020104020203" pitchFamily="34" charset="0"/>
                <a:ea typeface="微软雅黑" panose="020B0503020204020204" pitchFamily="34" charset="-122"/>
              </a:rPr>
              <a:t>微调</a:t>
            </a:r>
            <a:r>
              <a:rPr lang="en-US" altLang="zh-CN" kern="0" dirty="0">
                <a:solidFill>
                  <a:srgbClr val="374154"/>
                </a:solidFill>
                <a:latin typeface="Gill Sans MT" panose="020B0502020104020203" pitchFamily="34" charset="0"/>
                <a:ea typeface="微软雅黑" panose="020B0503020204020204" pitchFamily="34" charset="-122"/>
              </a:rPr>
              <a:t>』</a:t>
            </a:r>
            <a:r>
              <a:rPr lang="zh-CN" altLang="en-US" kern="0" dirty="0">
                <a:solidFill>
                  <a:srgbClr val="374154"/>
                </a:solidFill>
                <a:latin typeface="Gill Sans MT" panose="020B0502020104020203" pitchFamily="34" charset="0"/>
                <a:ea typeface="微软雅黑" panose="020B0503020204020204" pitchFamily="34" charset="-122"/>
              </a:rPr>
              <a:t>两阶段流程</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通识预训练</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专能微调</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范式新标准</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lang="zh-CN" altLang="en-US" dirty="0"/>
          </a:p>
        </p:txBody>
      </p:sp>
      <p:pic>
        <p:nvPicPr>
          <p:cNvPr id="14" name="图片 13"/>
          <p:cNvPicPr>
            <a:picLocks noChangeAspect="1"/>
          </p:cNvPicPr>
          <p:nvPr/>
        </p:nvPicPr>
        <p:blipFill>
          <a:blip r:embed="rId2" cstate="email"/>
          <a:stretch>
            <a:fillRect/>
          </a:stretch>
        </p:blipFill>
        <p:spPr>
          <a:xfrm>
            <a:off x="1874421" y="1310246"/>
            <a:ext cx="8447919" cy="507370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623636" y="1360170"/>
            <a:ext cx="3548972" cy="4994910"/>
          </a:xfrm>
        </p:spPr>
        <p:txBody>
          <a:bodyPr/>
          <a:lstStyle/>
          <a:p>
            <a:pPr marL="457200" indent="-457200">
              <a:buFont typeface="+mj-lt"/>
              <a:buAutoNum type="arabicPeriod"/>
            </a:pPr>
            <a:r>
              <a:rPr lang="zh-CN" altLang="en-US" dirty="0"/>
              <a:t>从趋势看 </a:t>
            </a:r>
            <a:r>
              <a:rPr lang="en-US" altLang="zh-CN" dirty="0"/>
              <a:t>LLM</a:t>
            </a:r>
            <a:r>
              <a:rPr lang="zh-CN" altLang="en-US" dirty="0"/>
              <a:t> 和 </a:t>
            </a:r>
            <a:r>
              <a:rPr lang="en-US" altLang="zh-CN" dirty="0"/>
              <a:t>LVM</a:t>
            </a:r>
            <a:r>
              <a:rPr lang="zh-CN" altLang="en-US" dirty="0"/>
              <a:t> 的大模型参数量只会越来越大。</a:t>
            </a:r>
            <a:endParaRPr lang="en-US" altLang="zh-CN" dirty="0"/>
          </a:p>
          <a:p>
            <a:pPr marL="457200" indent="-457200">
              <a:buFont typeface="+mj-lt"/>
              <a:buAutoNum type="arabicPeriod"/>
            </a:pPr>
            <a:r>
              <a:rPr lang="zh-CN" altLang="en-US" dirty="0"/>
              <a:t>训练更大的模型需要更多的数据集，随着模型的增长，训练过程必须调整更多的参数。</a:t>
            </a:r>
            <a:endParaRPr lang="en-US" altLang="zh-CN" dirty="0"/>
          </a:p>
          <a:p>
            <a:pPr marL="457200" indent="-457200">
              <a:buFont typeface="+mj-lt"/>
              <a:buAutoNum type="arabicPeriod"/>
            </a:pPr>
            <a:r>
              <a:rPr lang="zh-CN" altLang="en-US" dirty="0"/>
              <a:t>对于</a:t>
            </a:r>
            <a:r>
              <a:rPr lang="en-US" altLang="zh-CN" dirty="0"/>
              <a:t>AI</a:t>
            </a:r>
            <a:r>
              <a:rPr lang="zh-CN" altLang="en-US" dirty="0"/>
              <a:t>集群和算力的消耗会更多，也会不断提升成本。</a:t>
            </a:r>
            <a:endParaRPr lang="en-US" altLang="zh-CN" dirty="0"/>
          </a:p>
        </p:txBody>
      </p:sp>
      <p:pic>
        <p:nvPicPr>
          <p:cNvPr id="4" name="图片 3"/>
          <p:cNvPicPr>
            <a:picLocks noChangeAspect="1"/>
          </p:cNvPicPr>
          <p:nvPr/>
        </p:nvPicPr>
        <p:blipFill>
          <a:blip r:embed="rId2" cstate="print"/>
          <a:stretch>
            <a:fillRect/>
          </a:stretch>
        </p:blipFill>
        <p:spPr>
          <a:xfrm>
            <a:off x="4160321" y="1318186"/>
            <a:ext cx="7727669" cy="5078877"/>
          </a:xfrm>
          <a:prstGeom prst="rect">
            <a:avLst/>
          </a:prstGeom>
        </p:spPr>
      </p:pic>
      <p:sp>
        <p:nvSpPr>
          <p:cNvPr id="5" name="标题 1"/>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kumimoji="1"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623636" y="1360170"/>
            <a:ext cx="3548972" cy="4994910"/>
          </a:xfrm>
        </p:spPr>
        <p:txBody>
          <a:bodyPr/>
          <a:lstStyle/>
          <a:p>
            <a:pPr marL="0" indent="0">
              <a:buNone/>
            </a:pPr>
            <a:r>
              <a:rPr lang="zh-CN" altLang="en-US" b="1" dirty="0"/>
              <a:t>模型微调：</a:t>
            </a:r>
            <a:endParaRPr lang="en-US" altLang="zh-CN" b="1" dirty="0"/>
          </a:p>
          <a:p>
            <a:r>
              <a:rPr lang="zh-CN" altLang="en-US" dirty="0"/>
              <a:t>在规模更小、领域更具体、任务更明确的下游任务数据集上进行进一步的、有监督的训练</a:t>
            </a:r>
            <a:endParaRPr lang="en-US" altLang="zh-CN" dirty="0"/>
          </a:p>
          <a:p>
            <a:r>
              <a:rPr lang="zh-CN" altLang="en-US" dirty="0"/>
              <a:t>调整模型的全部或部分参数，从而将模型在预训练阶段获得的通用知识和能力，适配到特定的应用场景中</a:t>
            </a:r>
          </a:p>
          <a:p>
            <a:endParaRPr lang="zh-CN" altLang="en-US" dirty="0"/>
          </a:p>
        </p:txBody>
      </p:sp>
      <p:pic>
        <p:nvPicPr>
          <p:cNvPr id="4" name="图片 3"/>
          <p:cNvPicPr>
            <a:picLocks noChangeAspect="1"/>
          </p:cNvPicPr>
          <p:nvPr/>
        </p:nvPicPr>
        <p:blipFill>
          <a:blip r:embed="rId2" cstate="print"/>
          <a:stretch>
            <a:fillRect/>
          </a:stretch>
        </p:blipFill>
        <p:spPr>
          <a:xfrm>
            <a:off x="4160321" y="1318186"/>
            <a:ext cx="7727669" cy="5078877"/>
          </a:xfrm>
          <a:prstGeom prst="rect">
            <a:avLst/>
          </a:prstGeom>
        </p:spPr>
      </p:pic>
      <p:sp>
        <p:nvSpPr>
          <p:cNvPr id="5" name="标题 1"/>
          <p:cNvSpPr>
            <a:spLocks noGrp="1"/>
          </p:cNvSpPr>
          <p:nvPr>
            <p:ph type="title"/>
          </p:nvPr>
        </p:nvSpPr>
        <p:spPr/>
        <p:txBody>
          <a:bodyPr/>
          <a:lstStyle/>
          <a:p>
            <a:r>
              <a:rPr lang="zh-CN" altLang="en-US" dirty="0">
                <a:latin typeface="+mj-ea"/>
                <a:sym typeface="Huawei Sans" panose="020C0503030203020204" pitchFamily="34" charset="0"/>
              </a:rPr>
              <a:t>模型参数与数据集规模增长：引入微调</a:t>
            </a:r>
            <a:endParaRPr kumimoji="1"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206</TotalTime>
  <Words>2492</Words>
  <Application>Microsoft Office PowerPoint</Application>
  <PresentationFormat>自定义</PresentationFormat>
  <Paragraphs>235</Paragraphs>
  <Slides>40</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40</vt:i4>
      </vt:variant>
    </vt:vector>
  </HeadingPairs>
  <TitlesOfParts>
    <vt:vector size="55" baseType="lpstr">
      <vt:lpstr>ACGN-MiaoGB-Flash</vt:lpstr>
      <vt:lpstr>Futura Medium</vt:lpstr>
      <vt:lpstr>Google Sans Text</vt:lpstr>
      <vt:lpstr>微软雅黑</vt:lpstr>
      <vt:lpstr>Arial</vt:lpstr>
      <vt:lpstr>Calibri</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关于大模型 – 微调系列</vt:lpstr>
      <vt:lpstr>关于本内容</vt:lpstr>
      <vt:lpstr>PowerPoint 演示文稿</vt:lpstr>
      <vt:lpstr>微调起源</vt:lpstr>
      <vt:lpstr>模型参数与数据集规模增长</vt:lpstr>
      <vt:lpstr>模型参数与数据集规模增长</vt:lpstr>
      <vt:lpstr>模型参数与数据集规模增长：引入微调</vt:lpstr>
      <vt:lpstr>PowerPoint 演示文稿</vt:lpstr>
      <vt:lpstr>概念区分</vt:lpstr>
      <vt:lpstr>大模型与微调的发展</vt:lpstr>
      <vt:lpstr>1. 按微调参数规模划分</vt:lpstr>
      <vt:lpstr>参数高效微调 PEFT</vt:lpstr>
      <vt:lpstr>PowerPoint 演示文稿</vt:lpstr>
      <vt:lpstr>全量参数微调 vs 参数高效微调</vt:lpstr>
      <vt:lpstr>2. 按训练的流程来划分</vt:lpstr>
      <vt:lpstr>2. 按训练的流程来划分</vt:lpstr>
      <vt:lpstr>In-Context Learning 上下文学习</vt:lpstr>
      <vt:lpstr>3. 按训练的方式来划分</vt:lpstr>
      <vt:lpstr>指令微调 Instruction Tuning</vt:lpstr>
      <vt:lpstr>概念区分</vt:lpstr>
      <vt:lpstr>PowerPoint 演示文稿</vt:lpstr>
      <vt:lpstr>经典 LLMs 训练流程</vt:lpstr>
      <vt:lpstr>1. 预训练 Pretraining</vt:lpstr>
      <vt:lpstr>1. 预训练 Pretraining</vt:lpstr>
      <vt:lpstr>1. 预训练 Pretraining</vt:lpstr>
      <vt:lpstr>2. 有监督微调 Supervised finetuning</vt:lpstr>
      <vt:lpstr>2. 有监督微调 Supervised finetuning</vt:lpstr>
      <vt:lpstr>3. 对齐 Alignment</vt:lpstr>
      <vt:lpstr>RLHF 主要包括步骤</vt:lpstr>
      <vt:lpstr>RLHF Step 1：预训练模型的有监督微调</vt:lpstr>
      <vt:lpstr>RLHF Step 2：创建奖励模型 </vt:lpstr>
      <vt:lpstr>RLHF Step 3：PPO 进行微调 </vt:lpstr>
      <vt:lpstr>PowerPoint 演示文稿</vt:lpstr>
      <vt:lpstr>微调的优势</vt:lpstr>
      <vt:lpstr>PowerPoint 演示文稿</vt:lpstr>
      <vt:lpstr>小结</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起星 许</cp:lastModifiedBy>
  <cp:revision>9332</cp:revision>
  <cp:lastPrinted>2023-09-08T09:14:00Z</cp:lastPrinted>
  <dcterms:created xsi:type="dcterms:W3CDTF">2020-08-28T08:44:00Z</dcterms:created>
  <dcterms:modified xsi:type="dcterms:W3CDTF">2025-07-04T14:40:20Z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y fmtid="{D5CDD505-2E9C-101B-9397-08002B2CF9AE}" pid="9" name="ICV">
    <vt:lpwstr>5FDF53AA79154E969CF4E3C7A5F0F99A_12</vt:lpwstr>
  </property>
  <property fmtid="{D5CDD505-2E9C-101B-9397-08002B2CF9AE}" pid="10" name="KSOProductBuildVer">
    <vt:lpwstr>2052-12.1.0.21915</vt:lpwstr>
  </property>
</Properties>
</file>